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6" r:id="rId2"/>
    <p:sldId id="752" r:id="rId3"/>
    <p:sldId id="285" r:id="rId4"/>
    <p:sldId id="710" r:id="rId5"/>
    <p:sldId id="755" r:id="rId6"/>
    <p:sldId id="711" r:id="rId7"/>
    <p:sldId id="746" r:id="rId8"/>
    <p:sldId id="715" r:id="rId9"/>
    <p:sldId id="758" r:id="rId10"/>
    <p:sldId id="724" r:id="rId11"/>
    <p:sldId id="747" r:id="rId12"/>
    <p:sldId id="748" r:id="rId13"/>
    <p:sldId id="759" r:id="rId14"/>
    <p:sldId id="704" r:id="rId15"/>
    <p:sldId id="733" r:id="rId16"/>
    <p:sldId id="760" r:id="rId17"/>
    <p:sldId id="785" r:id="rId18"/>
    <p:sldId id="790" r:id="rId19"/>
    <p:sldId id="791" r:id="rId20"/>
    <p:sldId id="792" r:id="rId21"/>
    <p:sldId id="796" r:id="rId22"/>
    <p:sldId id="797" r:id="rId23"/>
    <p:sldId id="799" r:id="rId24"/>
    <p:sldId id="775"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449" autoAdjust="0"/>
    <p:restoredTop sz="74003" autoAdjust="0"/>
  </p:normalViewPr>
  <p:slideViewPr>
    <p:cSldViewPr snapToGrid="0">
      <p:cViewPr varScale="1">
        <p:scale>
          <a:sx n="61" d="100"/>
          <a:sy n="61" d="100"/>
        </p:scale>
        <p:origin x="2314" y="43"/>
      </p:cViewPr>
      <p:guideLst/>
    </p:cSldViewPr>
  </p:slideViewPr>
  <p:notesTextViewPr>
    <p:cViewPr>
      <p:scale>
        <a:sx n="3" d="2"/>
        <a:sy n="3" d="2"/>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him Anzum" userId="e5199ff1-50cb-40a9-a084-c58c08216bff" providerId="ADAL" clId="{3468B6D3-6EE4-4D75-8D6F-0C9F79AF28B1}"/>
    <pc:docChg chg="undo custSel modSld">
      <pc:chgData name="Fahim Anzum" userId="e5199ff1-50cb-40a9-a084-c58c08216bff" providerId="ADAL" clId="{3468B6D3-6EE4-4D75-8D6F-0C9F79AF28B1}" dt="2023-09-08T02:22:59.842" v="4257" actId="20577"/>
      <pc:docMkLst>
        <pc:docMk/>
      </pc:docMkLst>
      <pc:sldChg chg="modNotesTx">
        <pc:chgData name="Fahim Anzum" userId="e5199ff1-50cb-40a9-a084-c58c08216bff" providerId="ADAL" clId="{3468B6D3-6EE4-4D75-8D6F-0C9F79AF28B1}" dt="2023-09-08T00:53:13.206" v="420"/>
        <pc:sldMkLst>
          <pc:docMk/>
          <pc:sldMk cId="1295545478" sldId="285"/>
        </pc:sldMkLst>
      </pc:sldChg>
      <pc:sldChg chg="modNotesTx">
        <pc:chgData name="Fahim Anzum" userId="e5199ff1-50cb-40a9-a084-c58c08216bff" providerId="ADAL" clId="{3468B6D3-6EE4-4D75-8D6F-0C9F79AF28B1}" dt="2023-09-08T01:37:17.282" v="3297" actId="20577"/>
        <pc:sldMkLst>
          <pc:docMk/>
          <pc:sldMk cId="1855023912" sldId="704"/>
        </pc:sldMkLst>
      </pc:sldChg>
      <pc:sldChg chg="modNotesTx">
        <pc:chgData name="Fahim Anzum" userId="e5199ff1-50cb-40a9-a084-c58c08216bff" providerId="ADAL" clId="{3468B6D3-6EE4-4D75-8D6F-0C9F79AF28B1}" dt="2023-09-08T00:56:38.225" v="640" actId="20577"/>
        <pc:sldMkLst>
          <pc:docMk/>
          <pc:sldMk cId="1871811947" sldId="710"/>
        </pc:sldMkLst>
      </pc:sldChg>
      <pc:sldChg chg="modNotesTx">
        <pc:chgData name="Fahim Anzum" userId="e5199ff1-50cb-40a9-a084-c58c08216bff" providerId="ADAL" clId="{3468B6D3-6EE4-4D75-8D6F-0C9F79AF28B1}" dt="2023-09-08T01:00:05.507" v="754" actId="20577"/>
        <pc:sldMkLst>
          <pc:docMk/>
          <pc:sldMk cId="3256804951" sldId="711"/>
        </pc:sldMkLst>
      </pc:sldChg>
      <pc:sldChg chg="modNotesTx">
        <pc:chgData name="Fahim Anzum" userId="e5199ff1-50cb-40a9-a084-c58c08216bff" providerId="ADAL" clId="{3468B6D3-6EE4-4D75-8D6F-0C9F79AF28B1}" dt="2023-09-08T01:22:52.096" v="2521" actId="20577"/>
        <pc:sldMkLst>
          <pc:docMk/>
          <pc:sldMk cId="1462521792" sldId="724"/>
        </pc:sldMkLst>
      </pc:sldChg>
      <pc:sldChg chg="modNotesTx">
        <pc:chgData name="Fahim Anzum" userId="e5199ff1-50cb-40a9-a084-c58c08216bff" providerId="ADAL" clId="{3468B6D3-6EE4-4D75-8D6F-0C9F79AF28B1}" dt="2023-09-08T01:39:19.566" v="3409" actId="20577"/>
        <pc:sldMkLst>
          <pc:docMk/>
          <pc:sldMk cId="778738374" sldId="733"/>
        </pc:sldMkLst>
      </pc:sldChg>
      <pc:sldChg chg="modNotesTx">
        <pc:chgData name="Fahim Anzum" userId="e5199ff1-50cb-40a9-a084-c58c08216bff" providerId="ADAL" clId="{3468B6D3-6EE4-4D75-8D6F-0C9F79AF28B1}" dt="2023-09-08T01:11:24.963" v="1748" actId="20577"/>
        <pc:sldMkLst>
          <pc:docMk/>
          <pc:sldMk cId="335488737" sldId="746"/>
        </pc:sldMkLst>
      </pc:sldChg>
      <pc:sldChg chg="modNotesTx">
        <pc:chgData name="Fahim Anzum" userId="e5199ff1-50cb-40a9-a084-c58c08216bff" providerId="ADAL" clId="{3468B6D3-6EE4-4D75-8D6F-0C9F79AF28B1}" dt="2023-09-08T01:30:43.990" v="2986"/>
        <pc:sldMkLst>
          <pc:docMk/>
          <pc:sldMk cId="3712289904" sldId="747"/>
        </pc:sldMkLst>
      </pc:sldChg>
      <pc:sldChg chg="delSp mod modShow">
        <pc:chgData name="Fahim Anzum" userId="e5199ff1-50cb-40a9-a084-c58c08216bff" providerId="ADAL" clId="{3468B6D3-6EE4-4D75-8D6F-0C9F79AF28B1}" dt="2023-09-08T01:34:03.542" v="2988" actId="729"/>
        <pc:sldMkLst>
          <pc:docMk/>
          <pc:sldMk cId="432908246" sldId="748"/>
        </pc:sldMkLst>
        <pc:spChg chg="del">
          <ac:chgData name="Fahim Anzum" userId="e5199ff1-50cb-40a9-a084-c58c08216bff" providerId="ADAL" clId="{3468B6D3-6EE4-4D75-8D6F-0C9F79AF28B1}" dt="2023-09-08T01:31:34.740" v="2987" actId="478"/>
          <ac:spMkLst>
            <pc:docMk/>
            <pc:sldMk cId="432908246" sldId="748"/>
            <ac:spMk id="6" creationId="{B70C0D75-146D-C5D5-F279-54EB04AD3DD9}"/>
          </ac:spMkLst>
        </pc:spChg>
      </pc:sldChg>
      <pc:sldChg chg="modNotesTx">
        <pc:chgData name="Fahim Anzum" userId="e5199ff1-50cb-40a9-a084-c58c08216bff" providerId="ADAL" clId="{3468B6D3-6EE4-4D75-8D6F-0C9F79AF28B1}" dt="2023-09-08T01:16:07.280" v="2257" actId="33524"/>
        <pc:sldMkLst>
          <pc:docMk/>
          <pc:sldMk cId="1556725010" sldId="758"/>
        </pc:sldMkLst>
      </pc:sldChg>
      <pc:sldChg chg="modNotesTx">
        <pc:chgData name="Fahim Anzum" userId="e5199ff1-50cb-40a9-a084-c58c08216bff" providerId="ADAL" clId="{3468B6D3-6EE4-4D75-8D6F-0C9F79AF28B1}" dt="2023-09-08T02:22:59.842" v="4257" actId="20577"/>
        <pc:sldMkLst>
          <pc:docMk/>
          <pc:sldMk cId="456217277" sldId="785"/>
        </pc:sldMkLst>
      </pc:sldChg>
      <pc:sldChg chg="modNotesTx">
        <pc:chgData name="Fahim Anzum" userId="e5199ff1-50cb-40a9-a084-c58c08216bff" providerId="ADAL" clId="{3468B6D3-6EE4-4D75-8D6F-0C9F79AF28B1}" dt="2023-09-08T02:07:41.861" v="3823"/>
        <pc:sldMkLst>
          <pc:docMk/>
          <pc:sldMk cId="1447366508" sldId="792"/>
        </pc:sldMkLst>
      </pc:sldChg>
      <pc:sldChg chg="modNotesTx">
        <pc:chgData name="Fahim Anzum" userId="e5199ff1-50cb-40a9-a084-c58c08216bff" providerId="ADAL" clId="{3468B6D3-6EE4-4D75-8D6F-0C9F79AF28B1}" dt="2023-09-08T02:09:05.565" v="3931" actId="20577"/>
        <pc:sldMkLst>
          <pc:docMk/>
          <pc:sldMk cId="3932521862" sldId="796"/>
        </pc:sldMkLst>
      </pc:sldChg>
      <pc:sldChg chg="modNotesTx">
        <pc:chgData name="Fahim Anzum" userId="e5199ff1-50cb-40a9-a084-c58c08216bff" providerId="ADAL" clId="{3468B6D3-6EE4-4D75-8D6F-0C9F79AF28B1}" dt="2023-09-08T02:10:35.437" v="4081" actId="20577"/>
        <pc:sldMkLst>
          <pc:docMk/>
          <pc:sldMk cId="1988360689" sldId="79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3AD0FD-BEA3-4FC5-B157-D4641F67BCD3}" type="datetimeFigureOut">
              <a:rPr lang="en-CA" smtClean="0"/>
              <a:t>08-Sep-23</a:t>
            </a:fld>
            <a:endParaRPr lang="en-CA"/>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73C4D8-619E-4E9A-9D0A-EFA64B119369}" type="slidenum">
              <a:rPr lang="en-CA" smtClean="0"/>
              <a:t>‹#›</a:t>
            </a:fld>
            <a:endParaRPr lang="en-CA"/>
          </a:p>
        </p:txBody>
      </p:sp>
    </p:spTree>
    <p:extLst>
      <p:ext uri="{BB962C8B-B14F-4D97-AF65-F5344CB8AC3E}">
        <p14:creationId xmlns:p14="http://schemas.microsoft.com/office/powerpoint/2010/main" val="19800756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6C90E818-E153-42D5-B40B-A39D630D10A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a:extLst>
              <a:ext uri="{FF2B5EF4-FFF2-40B4-BE49-F238E27FC236}">
                <a16:creationId xmlns:a16="http://schemas.microsoft.com/office/drawing/2014/main" id="{AB841067-17A6-4452-BAC7-73954E4638A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5364" name="Slide Number Placeholder 3">
            <a:extLst>
              <a:ext uri="{FF2B5EF4-FFF2-40B4-BE49-F238E27FC236}">
                <a16:creationId xmlns:a16="http://schemas.microsoft.com/office/drawing/2014/main" id="{8C874D31-ACF6-4B3F-B829-D12A188973F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775466" indent="-297234">
              <a:spcBef>
                <a:spcPct val="30000"/>
              </a:spcBef>
              <a:defRPr sz="1300">
                <a:solidFill>
                  <a:schemeClr val="tx1"/>
                </a:solidFill>
                <a:latin typeface="Calibri" panose="020F0502020204030204" pitchFamily="34" charset="0"/>
              </a:defRPr>
            </a:lvl2pPr>
            <a:lvl3pPr marL="1193918" indent="-237456">
              <a:spcBef>
                <a:spcPct val="30000"/>
              </a:spcBef>
              <a:defRPr sz="1300">
                <a:solidFill>
                  <a:schemeClr val="tx1"/>
                </a:solidFill>
                <a:latin typeface="Calibri" panose="020F0502020204030204" pitchFamily="34" charset="0"/>
              </a:defRPr>
            </a:lvl3pPr>
            <a:lvl4pPr marL="1670488" indent="-237456">
              <a:spcBef>
                <a:spcPct val="30000"/>
              </a:spcBef>
              <a:defRPr sz="1300">
                <a:solidFill>
                  <a:schemeClr val="tx1"/>
                </a:solidFill>
                <a:latin typeface="Calibri" panose="020F0502020204030204" pitchFamily="34" charset="0"/>
              </a:defRPr>
            </a:lvl4pPr>
            <a:lvl5pPr marL="2150380" indent="-237456">
              <a:spcBef>
                <a:spcPct val="30000"/>
              </a:spcBef>
              <a:defRPr sz="1300">
                <a:solidFill>
                  <a:schemeClr val="tx1"/>
                </a:solidFill>
                <a:latin typeface="Calibri" panose="020F0502020204030204" pitchFamily="34" charset="0"/>
              </a:defRPr>
            </a:lvl5pPr>
            <a:lvl6pPr marL="2628612" indent="-237456" eaLnBrk="0" fontAlgn="base" hangingPunct="0">
              <a:spcBef>
                <a:spcPct val="30000"/>
              </a:spcBef>
              <a:spcAft>
                <a:spcPct val="0"/>
              </a:spcAft>
              <a:defRPr sz="1300">
                <a:solidFill>
                  <a:schemeClr val="tx1"/>
                </a:solidFill>
                <a:latin typeface="Calibri" panose="020F0502020204030204" pitchFamily="34" charset="0"/>
              </a:defRPr>
            </a:lvl6pPr>
            <a:lvl7pPr marL="3106843" indent="-237456" eaLnBrk="0" fontAlgn="base" hangingPunct="0">
              <a:spcBef>
                <a:spcPct val="30000"/>
              </a:spcBef>
              <a:spcAft>
                <a:spcPct val="0"/>
              </a:spcAft>
              <a:defRPr sz="1300">
                <a:solidFill>
                  <a:schemeClr val="tx1"/>
                </a:solidFill>
                <a:latin typeface="Calibri" panose="020F0502020204030204" pitchFamily="34" charset="0"/>
              </a:defRPr>
            </a:lvl7pPr>
            <a:lvl8pPr marL="3585074" indent="-237456" eaLnBrk="0" fontAlgn="base" hangingPunct="0">
              <a:spcBef>
                <a:spcPct val="30000"/>
              </a:spcBef>
              <a:spcAft>
                <a:spcPct val="0"/>
              </a:spcAft>
              <a:defRPr sz="1300">
                <a:solidFill>
                  <a:schemeClr val="tx1"/>
                </a:solidFill>
                <a:latin typeface="Calibri" panose="020F0502020204030204" pitchFamily="34" charset="0"/>
              </a:defRPr>
            </a:lvl8pPr>
            <a:lvl9pPr marL="4063305" indent="-237456"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4E204C97-AEF4-4502-AFDF-BB20D6E058FC}" type="slidenum">
              <a:rPr lang="en-US" altLang="en-US" smtClean="0">
                <a:latin typeface="Arial" panose="020B0604020202020204" pitchFamily="34" charset="0"/>
              </a:rPr>
              <a:pPr>
                <a:spcBef>
                  <a:spcPct val="0"/>
                </a:spcBef>
              </a:pPr>
              <a:t>2</a:t>
            </a:fld>
            <a:endParaRPr lang="en-US" altLang="en-US">
              <a:latin typeface="Arial" panose="020B0604020202020204" pitchFamily="34" charset="0"/>
            </a:endParaRPr>
          </a:p>
        </p:txBody>
      </p:sp>
    </p:spTree>
    <p:extLst>
      <p:ext uri="{BB962C8B-B14F-4D97-AF65-F5344CB8AC3E}">
        <p14:creationId xmlns:p14="http://schemas.microsoft.com/office/powerpoint/2010/main" val="1548388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John von Neumann played important role in the development of modern computers. He is known for the concept of John von Neumann architecture which involves a central processing unit that can execute instructions stored in memory, enabling the creation of programmable, stored-program computers.</a:t>
            </a:r>
            <a:endParaRPr lang="en-CA" dirty="0"/>
          </a:p>
        </p:txBody>
      </p:sp>
      <p:sp>
        <p:nvSpPr>
          <p:cNvPr id="4" name="Slide Number Placeholder 3"/>
          <p:cNvSpPr>
            <a:spLocks noGrp="1"/>
          </p:cNvSpPr>
          <p:nvPr>
            <p:ph type="sldNum" sz="quarter" idx="5"/>
          </p:nvPr>
        </p:nvSpPr>
        <p:spPr/>
        <p:txBody>
          <a:bodyPr/>
          <a:lstStyle/>
          <a:p>
            <a:fld id="{8973C4D8-619E-4E9A-9D0A-EFA64B119369}" type="slidenum">
              <a:rPr lang="en-CA" smtClean="0"/>
              <a:t>14</a:t>
            </a:fld>
            <a:endParaRPr lang="en-CA"/>
          </a:p>
        </p:txBody>
      </p:sp>
    </p:spTree>
    <p:extLst>
      <p:ext uri="{BB962C8B-B14F-4D97-AF65-F5344CB8AC3E}">
        <p14:creationId xmlns:p14="http://schemas.microsoft.com/office/powerpoint/2010/main" val="942992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James Gosling is a Canadian computer scientist and a </a:t>
            </a:r>
            <a:r>
              <a:rPr lang="en-US" dirty="0" err="1"/>
              <a:t>UofC</a:t>
            </a:r>
            <a:r>
              <a:rPr lang="en-US" dirty="0"/>
              <a:t> alumni known for his significant contributions to the world of computer programming and software development. Mostly he is known for his role in creating the Java programming language.</a:t>
            </a:r>
            <a:endParaRPr lang="en-CA" dirty="0"/>
          </a:p>
        </p:txBody>
      </p:sp>
      <p:sp>
        <p:nvSpPr>
          <p:cNvPr id="4" name="Slide Number Placeholder 3"/>
          <p:cNvSpPr>
            <a:spLocks noGrp="1"/>
          </p:cNvSpPr>
          <p:nvPr>
            <p:ph type="sldNum" sz="quarter" idx="5"/>
          </p:nvPr>
        </p:nvSpPr>
        <p:spPr/>
        <p:txBody>
          <a:bodyPr/>
          <a:lstStyle/>
          <a:p>
            <a:fld id="{8973C4D8-619E-4E9A-9D0A-EFA64B119369}" type="slidenum">
              <a:rPr lang="en-CA" smtClean="0"/>
              <a:t>15</a:t>
            </a:fld>
            <a:endParaRPr lang="en-CA"/>
          </a:p>
        </p:txBody>
      </p:sp>
    </p:spTree>
    <p:extLst>
      <p:ext uri="{BB962C8B-B14F-4D97-AF65-F5344CB8AC3E}">
        <p14:creationId xmlns:p14="http://schemas.microsoft.com/office/powerpoint/2010/main" val="310902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Everyday when we operate computers, we see how different hardware and software are operating and managed. That’s done by operating system.</a:t>
            </a:r>
          </a:p>
          <a:p>
            <a:r>
              <a:rPr lang="en-US" dirty="0"/>
              <a:t>OS is system software that serves as the core software component of a computer. </a:t>
            </a:r>
          </a:p>
          <a:p>
            <a:r>
              <a:rPr lang="en-US" dirty="0"/>
              <a:t>Its primary functions are to manage and control all the hardware resources of the computer and provide a foundation for running all software applications.</a:t>
            </a:r>
          </a:p>
          <a:p>
            <a:r>
              <a:rPr lang="en-US" dirty="0"/>
              <a:t>The modern operating systems like windows, macOS provide user interface that allows users to interact with the computers</a:t>
            </a:r>
            <a:endParaRPr lang="en-CA" dirty="0"/>
          </a:p>
        </p:txBody>
      </p:sp>
      <p:sp>
        <p:nvSpPr>
          <p:cNvPr id="4" name="Slide Number Placeholder 3"/>
          <p:cNvSpPr>
            <a:spLocks noGrp="1"/>
          </p:cNvSpPr>
          <p:nvPr>
            <p:ph type="sldNum" sz="quarter" idx="5"/>
          </p:nvPr>
        </p:nvSpPr>
        <p:spPr/>
        <p:txBody>
          <a:bodyPr/>
          <a:lstStyle/>
          <a:p>
            <a:fld id="{8973C4D8-619E-4E9A-9D0A-EFA64B119369}" type="slidenum">
              <a:rPr lang="en-CA" smtClean="0"/>
              <a:t>17</a:t>
            </a:fld>
            <a:endParaRPr lang="en-CA"/>
          </a:p>
        </p:txBody>
      </p:sp>
    </p:spTree>
    <p:extLst>
      <p:ext uri="{BB962C8B-B14F-4D97-AF65-F5344CB8AC3E}">
        <p14:creationId xmlns:p14="http://schemas.microsoft.com/office/powerpoint/2010/main" val="3553844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Linux is an open source OS kernel. Since its under an open source license, its </a:t>
            </a:r>
            <a:r>
              <a:rPr lang="en-CA" dirty="0" err="1"/>
              <a:t>sourcecode</a:t>
            </a:r>
            <a:r>
              <a:rPr lang="en-CA" dirty="0"/>
              <a:t> is freely available for anyone to view, modify, and distribute.</a:t>
            </a:r>
          </a:p>
          <a:p>
            <a:endParaRPr lang="en-CA" dirty="0"/>
          </a:p>
          <a:p>
            <a:r>
              <a:rPr lang="en-US" b="0" i="0" dirty="0">
                <a:solidFill>
                  <a:srgbClr val="374151"/>
                </a:solidFill>
                <a:effectLst/>
                <a:latin typeface="Söhne"/>
              </a:rPr>
              <a:t>The term "kernel" refers to the core component of an operating system (OS). It is the central part of the OS that interacts directly with the computer's hardware and manages system resources. The kernel plays a crucial role in ensuring that software programs can run on the hardware smoothly.</a:t>
            </a:r>
            <a:endParaRPr lang="en-CA" dirty="0"/>
          </a:p>
        </p:txBody>
      </p:sp>
      <p:sp>
        <p:nvSpPr>
          <p:cNvPr id="4" name="Slide Number Placeholder 3"/>
          <p:cNvSpPr>
            <a:spLocks noGrp="1"/>
          </p:cNvSpPr>
          <p:nvPr>
            <p:ph type="sldNum" sz="quarter" idx="5"/>
          </p:nvPr>
        </p:nvSpPr>
        <p:spPr/>
        <p:txBody>
          <a:bodyPr/>
          <a:lstStyle/>
          <a:p>
            <a:fld id="{8973C4D8-619E-4E9A-9D0A-EFA64B119369}" type="slidenum">
              <a:rPr lang="en-CA" smtClean="0"/>
              <a:t>20</a:t>
            </a:fld>
            <a:endParaRPr lang="en-CA"/>
          </a:p>
        </p:txBody>
      </p:sp>
    </p:spTree>
    <p:extLst>
      <p:ext uri="{BB962C8B-B14F-4D97-AF65-F5344CB8AC3E}">
        <p14:creationId xmlns:p14="http://schemas.microsoft.com/office/powerpoint/2010/main" val="839882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All the versions that we see now, such as Ubuntu, Fedora, etc. are various distributions of Linux OS</a:t>
            </a:r>
          </a:p>
        </p:txBody>
      </p:sp>
      <p:sp>
        <p:nvSpPr>
          <p:cNvPr id="4" name="Slide Number Placeholder 3"/>
          <p:cNvSpPr>
            <a:spLocks noGrp="1"/>
          </p:cNvSpPr>
          <p:nvPr>
            <p:ph type="sldNum" sz="quarter" idx="5"/>
          </p:nvPr>
        </p:nvSpPr>
        <p:spPr/>
        <p:txBody>
          <a:bodyPr/>
          <a:lstStyle/>
          <a:p>
            <a:fld id="{8973C4D8-619E-4E9A-9D0A-EFA64B119369}" type="slidenum">
              <a:rPr lang="en-CA" smtClean="0"/>
              <a:t>21</a:t>
            </a:fld>
            <a:endParaRPr lang="en-CA"/>
          </a:p>
        </p:txBody>
      </p:sp>
    </p:spTree>
    <p:extLst>
      <p:ext uri="{BB962C8B-B14F-4D97-AF65-F5344CB8AC3E}">
        <p14:creationId xmlns:p14="http://schemas.microsoft.com/office/powerpoint/2010/main" val="34198131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Different distributions of </a:t>
            </a:r>
            <a:r>
              <a:rPr lang="en-CA" dirty="0" err="1"/>
              <a:t>linux</a:t>
            </a:r>
            <a:r>
              <a:rPr lang="en-CA" dirty="0"/>
              <a:t> have different user interface. However, shell (terminal) is the original user interface for all</a:t>
            </a:r>
          </a:p>
        </p:txBody>
      </p:sp>
      <p:sp>
        <p:nvSpPr>
          <p:cNvPr id="4" name="Slide Number Placeholder 3"/>
          <p:cNvSpPr>
            <a:spLocks noGrp="1"/>
          </p:cNvSpPr>
          <p:nvPr>
            <p:ph type="sldNum" sz="quarter" idx="5"/>
          </p:nvPr>
        </p:nvSpPr>
        <p:spPr/>
        <p:txBody>
          <a:bodyPr/>
          <a:lstStyle/>
          <a:p>
            <a:fld id="{8973C4D8-619E-4E9A-9D0A-EFA64B119369}" type="slidenum">
              <a:rPr lang="en-CA" smtClean="0"/>
              <a:t>23</a:t>
            </a:fld>
            <a:endParaRPr lang="en-CA"/>
          </a:p>
        </p:txBody>
      </p:sp>
    </p:spTree>
    <p:extLst>
      <p:ext uri="{BB962C8B-B14F-4D97-AF65-F5344CB8AC3E}">
        <p14:creationId xmlns:p14="http://schemas.microsoft.com/office/powerpoint/2010/main" val="2379293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E94D7FC7-590F-4663-BB00-517AF75A1A1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6162CCA6-2F22-4426-B361-F090F45F759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Abacus is known to be the most ancient calculator or computer device</a:t>
            </a:r>
          </a:p>
          <a:p>
            <a:r>
              <a:rPr lang="en-US" altLang="en-US" dirty="0"/>
              <a:t>It was used to perform fundamental arithmetic computations like multiplication, division.</a:t>
            </a:r>
          </a:p>
          <a:p>
            <a:r>
              <a:rPr lang="en-US" altLang="en-US" dirty="0"/>
              <a:t>Some countries still use this device to teach basic calculations to school children.</a:t>
            </a:r>
          </a:p>
          <a:p>
            <a:r>
              <a:rPr lang="en-US" altLang="en-US" dirty="0"/>
              <a:t>The abacus shows how numbers, letters, and signs can be stored in a binary system on a computer, or via ASCII</a:t>
            </a:r>
          </a:p>
          <a:p>
            <a:endParaRPr lang="en-US" altLang="en-US" dirty="0"/>
          </a:p>
        </p:txBody>
      </p:sp>
      <p:sp>
        <p:nvSpPr>
          <p:cNvPr id="19460" name="Slide Number Placeholder 3">
            <a:extLst>
              <a:ext uri="{FF2B5EF4-FFF2-40B4-BE49-F238E27FC236}">
                <a16:creationId xmlns:a16="http://schemas.microsoft.com/office/drawing/2014/main" id="{C6032DBC-D653-40EE-9659-E6C1D35679B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775466" indent="-297234">
              <a:spcBef>
                <a:spcPct val="30000"/>
              </a:spcBef>
              <a:defRPr sz="1300">
                <a:solidFill>
                  <a:schemeClr val="tx1"/>
                </a:solidFill>
                <a:latin typeface="Calibri" panose="020F0502020204030204" pitchFamily="34" charset="0"/>
              </a:defRPr>
            </a:lvl2pPr>
            <a:lvl3pPr marL="1193918" indent="-237456">
              <a:spcBef>
                <a:spcPct val="30000"/>
              </a:spcBef>
              <a:defRPr sz="1300">
                <a:solidFill>
                  <a:schemeClr val="tx1"/>
                </a:solidFill>
                <a:latin typeface="Calibri" panose="020F0502020204030204" pitchFamily="34" charset="0"/>
              </a:defRPr>
            </a:lvl3pPr>
            <a:lvl4pPr marL="1670488" indent="-237456">
              <a:spcBef>
                <a:spcPct val="30000"/>
              </a:spcBef>
              <a:defRPr sz="1300">
                <a:solidFill>
                  <a:schemeClr val="tx1"/>
                </a:solidFill>
                <a:latin typeface="Calibri" panose="020F0502020204030204" pitchFamily="34" charset="0"/>
              </a:defRPr>
            </a:lvl4pPr>
            <a:lvl5pPr marL="2150380" indent="-237456">
              <a:spcBef>
                <a:spcPct val="30000"/>
              </a:spcBef>
              <a:defRPr sz="1300">
                <a:solidFill>
                  <a:schemeClr val="tx1"/>
                </a:solidFill>
                <a:latin typeface="Calibri" panose="020F0502020204030204" pitchFamily="34" charset="0"/>
              </a:defRPr>
            </a:lvl5pPr>
            <a:lvl6pPr marL="2628612" indent="-237456" eaLnBrk="0" fontAlgn="base" hangingPunct="0">
              <a:spcBef>
                <a:spcPct val="30000"/>
              </a:spcBef>
              <a:spcAft>
                <a:spcPct val="0"/>
              </a:spcAft>
              <a:defRPr sz="1300">
                <a:solidFill>
                  <a:schemeClr val="tx1"/>
                </a:solidFill>
                <a:latin typeface="Calibri" panose="020F0502020204030204" pitchFamily="34" charset="0"/>
              </a:defRPr>
            </a:lvl6pPr>
            <a:lvl7pPr marL="3106843" indent="-237456" eaLnBrk="0" fontAlgn="base" hangingPunct="0">
              <a:spcBef>
                <a:spcPct val="30000"/>
              </a:spcBef>
              <a:spcAft>
                <a:spcPct val="0"/>
              </a:spcAft>
              <a:defRPr sz="1300">
                <a:solidFill>
                  <a:schemeClr val="tx1"/>
                </a:solidFill>
                <a:latin typeface="Calibri" panose="020F0502020204030204" pitchFamily="34" charset="0"/>
              </a:defRPr>
            </a:lvl7pPr>
            <a:lvl8pPr marL="3585074" indent="-237456" eaLnBrk="0" fontAlgn="base" hangingPunct="0">
              <a:spcBef>
                <a:spcPct val="30000"/>
              </a:spcBef>
              <a:spcAft>
                <a:spcPct val="0"/>
              </a:spcAft>
              <a:defRPr sz="1300">
                <a:solidFill>
                  <a:schemeClr val="tx1"/>
                </a:solidFill>
                <a:latin typeface="Calibri" panose="020F0502020204030204" pitchFamily="34" charset="0"/>
              </a:defRPr>
            </a:lvl8pPr>
            <a:lvl9pPr marL="4063305" indent="-237456" eaLnBrk="0" fontAlgn="base" hangingPunct="0">
              <a:spcBef>
                <a:spcPct val="30000"/>
              </a:spcBef>
              <a:spcAft>
                <a:spcPct val="0"/>
              </a:spcAft>
              <a:defRPr sz="1300">
                <a:solidFill>
                  <a:schemeClr val="tx1"/>
                </a:solidFill>
                <a:latin typeface="Calibri" panose="020F0502020204030204" pitchFamily="34" charset="0"/>
              </a:defRPr>
            </a:lvl9pPr>
          </a:lstStyle>
          <a:p>
            <a:pPr>
              <a:spcBef>
                <a:spcPct val="0"/>
              </a:spcBef>
            </a:pPr>
            <a:fld id="{142233EA-DA11-4DE6-9D2B-FDF4568CCF18}" type="slidenum">
              <a:rPr lang="en-US" altLang="en-US" smtClean="0">
                <a:latin typeface="Arial" panose="020B0604020202020204" pitchFamily="34" charset="0"/>
              </a:rPr>
              <a:pPr>
                <a:spcBef>
                  <a:spcPct val="0"/>
                </a:spcBef>
              </a:pPr>
              <a:t>3</a:t>
            </a:fld>
            <a:endParaRPr lang="en-US" altLang="en-US">
              <a:latin typeface="Arial" panose="020B0604020202020204" pitchFamily="34" charset="0"/>
            </a:endParaRPr>
          </a:p>
        </p:txBody>
      </p:sp>
    </p:spTree>
    <p:extLst>
      <p:ext uri="{BB962C8B-B14F-4D97-AF65-F5344CB8AC3E}">
        <p14:creationId xmlns:p14="http://schemas.microsoft.com/office/powerpoint/2010/main" val="2539374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is Charles Babbage’s difference engine. Charles Babbage was an English mathematician who is the first pioneer of computer. Difference engine was an automatic calculating machine that could perform tedious and time-consuming mathematical calculations. It could tabulate the values and also printed them.</a:t>
            </a:r>
          </a:p>
        </p:txBody>
      </p:sp>
      <p:sp>
        <p:nvSpPr>
          <p:cNvPr id="4" name="Slide Number Placeholder 3"/>
          <p:cNvSpPr>
            <a:spLocks noGrp="1"/>
          </p:cNvSpPr>
          <p:nvPr>
            <p:ph type="sldNum" sz="quarter" idx="5"/>
          </p:nvPr>
        </p:nvSpPr>
        <p:spPr/>
        <p:txBody>
          <a:bodyPr/>
          <a:lstStyle/>
          <a:p>
            <a:fld id="{8973C4D8-619E-4E9A-9D0A-EFA64B119369}" type="slidenum">
              <a:rPr lang="en-CA" smtClean="0"/>
              <a:t>4</a:t>
            </a:fld>
            <a:endParaRPr lang="en-CA"/>
          </a:p>
        </p:txBody>
      </p:sp>
    </p:spTree>
    <p:extLst>
      <p:ext uri="{BB962C8B-B14F-4D97-AF65-F5344CB8AC3E}">
        <p14:creationId xmlns:p14="http://schemas.microsoft.com/office/powerpoint/2010/main" val="1541444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a:extLst>
              <a:ext uri="{FF2B5EF4-FFF2-40B4-BE49-F238E27FC236}">
                <a16:creationId xmlns:a16="http://schemas.microsoft.com/office/drawing/2014/main" id="{84D8662B-8E2C-4911-A0AA-247F9BFAB2B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a:extLst>
              <a:ext uri="{FF2B5EF4-FFF2-40B4-BE49-F238E27FC236}">
                <a16:creationId xmlns:a16="http://schemas.microsoft.com/office/drawing/2014/main" id="{B3660D6B-7A9B-43B5-8FD8-35435553E5D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1508" name="Slide Number Placeholder 3">
            <a:extLst>
              <a:ext uri="{FF2B5EF4-FFF2-40B4-BE49-F238E27FC236}">
                <a16:creationId xmlns:a16="http://schemas.microsoft.com/office/drawing/2014/main" id="{6EB0385C-F473-4A7F-BB3A-ED12E364B68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775466" indent="-297234">
              <a:spcBef>
                <a:spcPct val="30000"/>
              </a:spcBef>
              <a:defRPr sz="1300">
                <a:solidFill>
                  <a:schemeClr val="tx1"/>
                </a:solidFill>
                <a:latin typeface="Calibri" panose="020F0502020204030204" pitchFamily="34" charset="0"/>
              </a:defRPr>
            </a:lvl2pPr>
            <a:lvl3pPr marL="1193918" indent="-237456">
              <a:spcBef>
                <a:spcPct val="30000"/>
              </a:spcBef>
              <a:defRPr sz="1300">
                <a:solidFill>
                  <a:schemeClr val="tx1"/>
                </a:solidFill>
                <a:latin typeface="Calibri" panose="020F0502020204030204" pitchFamily="34" charset="0"/>
              </a:defRPr>
            </a:lvl3pPr>
            <a:lvl4pPr marL="1670488" indent="-237456">
              <a:spcBef>
                <a:spcPct val="30000"/>
              </a:spcBef>
              <a:defRPr sz="1300">
                <a:solidFill>
                  <a:schemeClr val="tx1"/>
                </a:solidFill>
                <a:latin typeface="Calibri" panose="020F0502020204030204" pitchFamily="34" charset="0"/>
              </a:defRPr>
            </a:lvl4pPr>
            <a:lvl5pPr marL="2150380" indent="-237456">
              <a:spcBef>
                <a:spcPct val="30000"/>
              </a:spcBef>
              <a:defRPr sz="1300">
                <a:solidFill>
                  <a:schemeClr val="tx1"/>
                </a:solidFill>
                <a:latin typeface="Calibri" panose="020F0502020204030204" pitchFamily="34" charset="0"/>
              </a:defRPr>
            </a:lvl5pPr>
            <a:lvl6pPr marL="2628612" indent="-237456" eaLnBrk="0" fontAlgn="base" hangingPunct="0">
              <a:spcBef>
                <a:spcPct val="30000"/>
              </a:spcBef>
              <a:spcAft>
                <a:spcPct val="0"/>
              </a:spcAft>
              <a:defRPr sz="1300">
                <a:solidFill>
                  <a:schemeClr val="tx1"/>
                </a:solidFill>
                <a:latin typeface="Calibri" panose="020F0502020204030204" pitchFamily="34" charset="0"/>
              </a:defRPr>
            </a:lvl6pPr>
            <a:lvl7pPr marL="3106843" indent="-237456" eaLnBrk="0" fontAlgn="base" hangingPunct="0">
              <a:spcBef>
                <a:spcPct val="30000"/>
              </a:spcBef>
              <a:spcAft>
                <a:spcPct val="0"/>
              </a:spcAft>
              <a:defRPr sz="1300">
                <a:solidFill>
                  <a:schemeClr val="tx1"/>
                </a:solidFill>
                <a:latin typeface="Calibri" panose="020F0502020204030204" pitchFamily="34" charset="0"/>
              </a:defRPr>
            </a:lvl7pPr>
            <a:lvl8pPr marL="3585074" indent="-237456" eaLnBrk="0" fontAlgn="base" hangingPunct="0">
              <a:spcBef>
                <a:spcPct val="30000"/>
              </a:spcBef>
              <a:spcAft>
                <a:spcPct val="0"/>
              </a:spcAft>
              <a:defRPr sz="1300">
                <a:solidFill>
                  <a:schemeClr val="tx1"/>
                </a:solidFill>
                <a:latin typeface="Calibri" panose="020F0502020204030204" pitchFamily="34" charset="0"/>
              </a:defRPr>
            </a:lvl8pPr>
            <a:lvl9pPr marL="4063305" indent="-237456" eaLnBrk="0" fontAlgn="base" hangingPunct="0">
              <a:spcBef>
                <a:spcPct val="30000"/>
              </a:spcBef>
              <a:spcAft>
                <a:spcPct val="0"/>
              </a:spcAft>
              <a:defRPr sz="1300">
                <a:solidFill>
                  <a:schemeClr val="tx1"/>
                </a:solidFill>
                <a:latin typeface="Calibri" panose="020F0502020204030204"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C01D6716-66D5-4C37-B99A-34724F587CF9}" type="slidenum">
              <a:rPr kumimoji="0" lang="en-US" altLang="en-US" sz="13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ct val="0"/>
                </a:spcBef>
                <a:spcAft>
                  <a:spcPts val="0"/>
                </a:spcAft>
                <a:buClrTx/>
                <a:buSzTx/>
                <a:buFontTx/>
                <a:buNone/>
                <a:tabLst/>
                <a:defRPr/>
              </a:pPr>
              <a:t>5</a:t>
            </a:fld>
            <a:endParaRPr kumimoji="0" lang="en-US" altLang="en-US" sz="13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626553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Ada Lovelace is considered the first computer programmer who worked with Charles Babbage.</a:t>
            </a:r>
          </a:p>
          <a:p>
            <a:r>
              <a:rPr lang="en-US" dirty="0"/>
              <a:t>She is also considered the first person to recognize that computers had a much larger potential than mathematical calculation</a:t>
            </a:r>
            <a:endParaRPr lang="en-CA" dirty="0"/>
          </a:p>
        </p:txBody>
      </p:sp>
      <p:sp>
        <p:nvSpPr>
          <p:cNvPr id="4" name="Slide Number Placeholder 3"/>
          <p:cNvSpPr>
            <a:spLocks noGrp="1"/>
          </p:cNvSpPr>
          <p:nvPr>
            <p:ph type="sldNum" sz="quarter" idx="5"/>
          </p:nvPr>
        </p:nvSpPr>
        <p:spPr/>
        <p:txBody>
          <a:bodyPr/>
          <a:lstStyle/>
          <a:p>
            <a:fld id="{8973C4D8-619E-4E9A-9D0A-EFA64B119369}" type="slidenum">
              <a:rPr lang="en-CA" smtClean="0"/>
              <a:t>6</a:t>
            </a:fld>
            <a:endParaRPr lang="en-CA"/>
          </a:p>
        </p:txBody>
      </p:sp>
    </p:spTree>
    <p:extLst>
      <p:ext uri="{BB962C8B-B14F-4D97-AF65-F5344CB8AC3E}">
        <p14:creationId xmlns:p14="http://schemas.microsoft.com/office/powerpoint/2010/main" val="933570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 was mathematician, computer scientist, and codebreaker.</a:t>
            </a:r>
          </a:p>
          <a:p>
            <a:r>
              <a:rPr lang="en-CA" dirty="0"/>
              <a:t>He is the father of computer science and AI</a:t>
            </a:r>
          </a:p>
          <a:p>
            <a:r>
              <a:rPr lang="en-CA" dirty="0"/>
              <a:t>He proposed Turing test, originally called the “imitation game” by Alan Turing</a:t>
            </a:r>
          </a:p>
          <a:p>
            <a:r>
              <a:rPr lang="en-CA" dirty="0"/>
              <a:t>It’s a test of machine’s ability to exhibit intelligent behavior equivalent to that of a human.</a:t>
            </a:r>
          </a:p>
          <a:p>
            <a:r>
              <a:rPr lang="en-CA" dirty="0"/>
              <a:t>So in this test, there are typically three participants: a human interrogator, a human respondent, and a machine being tested.</a:t>
            </a:r>
          </a:p>
          <a:p>
            <a:r>
              <a:rPr lang="en-CA" dirty="0"/>
              <a:t>The interrogator’s role is to ask questions, and they do not see or interact with the respondents directly. They communicate through written text.</a:t>
            </a:r>
          </a:p>
          <a:p>
            <a:r>
              <a:rPr lang="en-CA" dirty="0"/>
              <a:t>The objective of the test is for the machine to respond to questions in a way  that is indistinguishable from how a human respondent would answer.</a:t>
            </a:r>
          </a:p>
          <a:p>
            <a:r>
              <a:rPr lang="en-US" dirty="0"/>
              <a:t>In other words, the machine must convince the interrogator that it is human.</a:t>
            </a:r>
            <a:endParaRPr lang="en-CA" dirty="0"/>
          </a:p>
          <a:p>
            <a:r>
              <a:rPr lang="en-US" dirty="0"/>
              <a:t>If the interrogator cannot consistently distinguish the machine's responses from those of the human, the machine is said to have "passed" the Turing Test.</a:t>
            </a:r>
          </a:p>
          <a:p>
            <a:r>
              <a:rPr lang="en-US" dirty="0"/>
              <a:t>This </a:t>
            </a:r>
            <a:r>
              <a:rPr lang="en-US" dirty="0" err="1"/>
              <a:t>turing</a:t>
            </a:r>
            <a:r>
              <a:rPr lang="en-US" dirty="0"/>
              <a:t> test is a benchmark for evaluating the linguistic capabilities and NLP abilities of machines, particularly in AI research</a:t>
            </a:r>
            <a:endParaRPr lang="en-CA" dirty="0"/>
          </a:p>
        </p:txBody>
      </p:sp>
      <p:sp>
        <p:nvSpPr>
          <p:cNvPr id="4" name="Slide Number Placeholder 3"/>
          <p:cNvSpPr>
            <a:spLocks noGrp="1"/>
          </p:cNvSpPr>
          <p:nvPr>
            <p:ph type="sldNum" sz="quarter" idx="5"/>
          </p:nvPr>
        </p:nvSpPr>
        <p:spPr/>
        <p:txBody>
          <a:bodyPr/>
          <a:lstStyle/>
          <a:p>
            <a:fld id="{8973C4D8-619E-4E9A-9D0A-EFA64B119369}" type="slidenum">
              <a:rPr lang="en-CA" smtClean="0"/>
              <a:t>7</a:t>
            </a:fld>
            <a:endParaRPr lang="en-CA"/>
          </a:p>
        </p:txBody>
      </p:sp>
    </p:spTree>
    <p:extLst>
      <p:ext uri="{BB962C8B-B14F-4D97-AF65-F5344CB8AC3E}">
        <p14:creationId xmlns:p14="http://schemas.microsoft.com/office/powerpoint/2010/main" val="4218779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91431C0E-E656-4336-8EBC-2B9D7A3F32A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a:extLst>
              <a:ext uri="{FF2B5EF4-FFF2-40B4-BE49-F238E27FC236}">
                <a16:creationId xmlns:a16="http://schemas.microsoft.com/office/drawing/2014/main" id="{17B59A16-987D-4A12-9B45-2C6D96B0057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Stands for “Electronic Numerical Integrator and Computer”. It was the world’s first all electronic general purpose digital computer. ENIAC laid the foundation for the modern digital computers. It was a massive machine that used vacuum tubes for its electronic components, and it was designed to perform a wide range of numerical calculations.</a:t>
            </a:r>
          </a:p>
          <a:p>
            <a:r>
              <a:rPr lang="en-US" altLang="en-US" dirty="0"/>
              <a:t>ENIAC has significance since it marked the transition from mechanical calculators to electronic digital computers, setting the stage for the development of modern computers.</a:t>
            </a:r>
          </a:p>
        </p:txBody>
      </p:sp>
      <p:sp>
        <p:nvSpPr>
          <p:cNvPr id="27652" name="Slide Number Placeholder 3">
            <a:extLst>
              <a:ext uri="{FF2B5EF4-FFF2-40B4-BE49-F238E27FC236}">
                <a16:creationId xmlns:a16="http://schemas.microsoft.com/office/drawing/2014/main" id="{DE470036-9A8A-439F-B38A-C42D2A5CDB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defRPr>
            </a:lvl1pPr>
            <a:lvl2pPr marL="775466" indent="-297234">
              <a:spcBef>
                <a:spcPct val="30000"/>
              </a:spcBef>
              <a:defRPr sz="1300">
                <a:solidFill>
                  <a:schemeClr val="tx1"/>
                </a:solidFill>
                <a:latin typeface="Calibri" panose="020F0502020204030204" pitchFamily="34" charset="0"/>
              </a:defRPr>
            </a:lvl2pPr>
            <a:lvl3pPr marL="1193918" indent="-237456">
              <a:spcBef>
                <a:spcPct val="30000"/>
              </a:spcBef>
              <a:defRPr sz="1300">
                <a:solidFill>
                  <a:schemeClr val="tx1"/>
                </a:solidFill>
                <a:latin typeface="Calibri" panose="020F0502020204030204" pitchFamily="34" charset="0"/>
              </a:defRPr>
            </a:lvl3pPr>
            <a:lvl4pPr marL="1670488" indent="-237456">
              <a:spcBef>
                <a:spcPct val="30000"/>
              </a:spcBef>
              <a:defRPr sz="1300">
                <a:solidFill>
                  <a:schemeClr val="tx1"/>
                </a:solidFill>
                <a:latin typeface="Calibri" panose="020F0502020204030204" pitchFamily="34" charset="0"/>
              </a:defRPr>
            </a:lvl4pPr>
            <a:lvl5pPr marL="2150380" indent="-237456">
              <a:spcBef>
                <a:spcPct val="30000"/>
              </a:spcBef>
              <a:defRPr sz="1300">
                <a:solidFill>
                  <a:schemeClr val="tx1"/>
                </a:solidFill>
                <a:latin typeface="Calibri" panose="020F0502020204030204" pitchFamily="34" charset="0"/>
              </a:defRPr>
            </a:lvl5pPr>
            <a:lvl6pPr marL="2628612" indent="-237456" eaLnBrk="0" fontAlgn="base" hangingPunct="0">
              <a:spcBef>
                <a:spcPct val="30000"/>
              </a:spcBef>
              <a:spcAft>
                <a:spcPct val="0"/>
              </a:spcAft>
              <a:defRPr sz="1300">
                <a:solidFill>
                  <a:schemeClr val="tx1"/>
                </a:solidFill>
                <a:latin typeface="Calibri" panose="020F0502020204030204" pitchFamily="34" charset="0"/>
              </a:defRPr>
            </a:lvl6pPr>
            <a:lvl7pPr marL="3106843" indent="-237456" eaLnBrk="0" fontAlgn="base" hangingPunct="0">
              <a:spcBef>
                <a:spcPct val="30000"/>
              </a:spcBef>
              <a:spcAft>
                <a:spcPct val="0"/>
              </a:spcAft>
              <a:defRPr sz="1300">
                <a:solidFill>
                  <a:schemeClr val="tx1"/>
                </a:solidFill>
                <a:latin typeface="Calibri" panose="020F0502020204030204" pitchFamily="34" charset="0"/>
              </a:defRPr>
            </a:lvl7pPr>
            <a:lvl8pPr marL="3585074" indent="-237456" eaLnBrk="0" fontAlgn="base" hangingPunct="0">
              <a:spcBef>
                <a:spcPct val="30000"/>
              </a:spcBef>
              <a:spcAft>
                <a:spcPct val="0"/>
              </a:spcAft>
              <a:defRPr sz="1300">
                <a:solidFill>
                  <a:schemeClr val="tx1"/>
                </a:solidFill>
                <a:latin typeface="Calibri" panose="020F0502020204030204" pitchFamily="34" charset="0"/>
              </a:defRPr>
            </a:lvl8pPr>
            <a:lvl9pPr marL="4063305" indent="-237456" eaLnBrk="0" fontAlgn="base" hangingPunct="0">
              <a:spcBef>
                <a:spcPct val="30000"/>
              </a:spcBef>
              <a:spcAft>
                <a:spcPct val="0"/>
              </a:spcAft>
              <a:defRPr sz="1300">
                <a:solidFill>
                  <a:schemeClr val="tx1"/>
                </a:solidFill>
                <a:latin typeface="Calibri" panose="020F0502020204030204" pitchFamily="34" charset="0"/>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3195C775-BA1C-41D1-9ED9-1816F4901AF1}" type="slidenum">
              <a:rPr kumimoji="0" lang="en-US" altLang="en-US" sz="13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ct val="0"/>
                </a:spcBef>
                <a:spcAft>
                  <a:spcPts val="0"/>
                </a:spcAft>
                <a:buClrTx/>
                <a:buSzTx/>
                <a:buFontTx/>
                <a:buNone/>
                <a:tabLst/>
                <a:defRPr/>
              </a:pPr>
              <a:t>9</a:t>
            </a:fld>
            <a:endParaRPr kumimoji="0" lang="en-US" altLang="en-US" sz="13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976881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Modern computers are highly advanced electronic devices capable of performing a wide range of tasks and calculations.</a:t>
            </a:r>
          </a:p>
          <a:p>
            <a:r>
              <a:rPr lang="en-US" dirty="0"/>
              <a:t>These have integrated circuits often referred to as chips, are critical components in modern computers.</a:t>
            </a:r>
          </a:p>
          <a:p>
            <a:endParaRPr lang="en-US" dirty="0"/>
          </a:p>
          <a:p>
            <a:r>
              <a:rPr lang="en-US" dirty="0"/>
              <a:t>So we know about CPU, GPU, memory chips such as RAM, these are basically ICs. </a:t>
            </a:r>
            <a:endParaRPr lang="en-CA" dirty="0"/>
          </a:p>
        </p:txBody>
      </p:sp>
      <p:sp>
        <p:nvSpPr>
          <p:cNvPr id="4" name="Slide Number Placeholder 3"/>
          <p:cNvSpPr>
            <a:spLocks noGrp="1"/>
          </p:cNvSpPr>
          <p:nvPr>
            <p:ph type="sldNum" sz="quarter" idx="5"/>
          </p:nvPr>
        </p:nvSpPr>
        <p:spPr/>
        <p:txBody>
          <a:bodyPr/>
          <a:lstStyle/>
          <a:p>
            <a:fld id="{8973C4D8-619E-4E9A-9D0A-EFA64B119369}" type="slidenum">
              <a:rPr lang="en-CA" smtClean="0"/>
              <a:t>10</a:t>
            </a:fld>
            <a:endParaRPr lang="en-CA"/>
          </a:p>
        </p:txBody>
      </p:sp>
    </p:spTree>
    <p:extLst>
      <p:ext uri="{BB962C8B-B14F-4D97-AF65-F5344CB8AC3E}">
        <p14:creationId xmlns:p14="http://schemas.microsoft.com/office/powerpoint/2010/main" val="9845423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this is an image of a casing of a modern computer where we can see the motherboard with different slots for hard drive, memory, GPU, and so on.</a:t>
            </a:r>
          </a:p>
          <a:p>
            <a:r>
              <a:rPr lang="en-CA" dirty="0"/>
              <a:t>PCI express is a high-speed interface standard used for connecting various hardware components to the motherboard. These PCIe slots are on motherboard are used for connecting devices like GPU, network card, and more.</a:t>
            </a:r>
          </a:p>
          <a:p>
            <a:endParaRPr lang="en-CA" dirty="0"/>
          </a:p>
          <a:p>
            <a:r>
              <a:rPr lang="en-US" dirty="0"/>
              <a:t>Drive bays are slots or compartments in a computer case or chassis designed to hold various storage devices, typically hard drives and solid-state drives.</a:t>
            </a:r>
            <a:endParaRPr lang="en-CA" dirty="0"/>
          </a:p>
        </p:txBody>
      </p:sp>
      <p:sp>
        <p:nvSpPr>
          <p:cNvPr id="4" name="Slide Number Placeholder 3"/>
          <p:cNvSpPr>
            <a:spLocks noGrp="1"/>
          </p:cNvSpPr>
          <p:nvPr>
            <p:ph type="sldNum" sz="quarter" idx="5"/>
          </p:nvPr>
        </p:nvSpPr>
        <p:spPr/>
        <p:txBody>
          <a:bodyPr/>
          <a:lstStyle/>
          <a:p>
            <a:fld id="{8973C4D8-619E-4E9A-9D0A-EFA64B119369}" type="slidenum">
              <a:rPr lang="en-CA" smtClean="0"/>
              <a:t>11</a:t>
            </a:fld>
            <a:endParaRPr lang="en-CA"/>
          </a:p>
        </p:txBody>
      </p:sp>
    </p:spTree>
    <p:extLst>
      <p:ext uri="{BB962C8B-B14F-4D97-AF65-F5344CB8AC3E}">
        <p14:creationId xmlns:p14="http://schemas.microsoft.com/office/powerpoint/2010/main" val="1703872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1901B55-5C44-4398-9162-4AE21413BF14}" type="datetimeFigureOut">
              <a:rPr lang="en-CA" smtClean="0"/>
              <a:t>08-Sep-23</a:t>
            </a:fld>
            <a:endParaRPr lang="en-CA"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A86EE64-8A7F-414F-8CBA-43297788D95B}" type="slidenum">
              <a:rPr lang="en-CA" smtClean="0"/>
              <a:pPr/>
              <a:t>‹#›</a:t>
            </a:fld>
            <a:endParaRPr lang="en-CA" dirty="0"/>
          </a:p>
        </p:txBody>
      </p:sp>
    </p:spTree>
    <p:extLst>
      <p:ext uri="{BB962C8B-B14F-4D97-AF65-F5344CB8AC3E}">
        <p14:creationId xmlns:p14="http://schemas.microsoft.com/office/powerpoint/2010/main" val="3266184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901B55-5C44-4398-9162-4AE21413BF14}" type="datetimeFigureOut">
              <a:rPr lang="en-CA" smtClean="0"/>
              <a:t>08-Sep-23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8A5EA3E4-A905-45D3-95A8-2C967352C8DF}" type="slidenum">
              <a:rPr lang="en-CA" smtClean="0"/>
              <a:t>‹#›</a:t>
            </a:fld>
            <a:endParaRPr lang="en-CA"/>
          </a:p>
        </p:txBody>
      </p:sp>
    </p:spTree>
    <p:extLst>
      <p:ext uri="{BB962C8B-B14F-4D97-AF65-F5344CB8AC3E}">
        <p14:creationId xmlns:p14="http://schemas.microsoft.com/office/powerpoint/2010/main" val="2952940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901B55-5C44-4398-9162-4AE21413BF14}" type="datetimeFigureOut">
              <a:rPr lang="en-CA" smtClean="0"/>
              <a:t>08-Sep-23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8A5EA3E4-A905-45D3-95A8-2C967352C8DF}" type="slidenum">
              <a:rPr lang="en-CA" smtClean="0"/>
              <a:t>‹#›</a:t>
            </a:fld>
            <a:endParaRPr lang="en-CA"/>
          </a:p>
        </p:txBody>
      </p:sp>
    </p:spTree>
    <p:extLst>
      <p:ext uri="{BB962C8B-B14F-4D97-AF65-F5344CB8AC3E}">
        <p14:creationId xmlns:p14="http://schemas.microsoft.com/office/powerpoint/2010/main" val="1524415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874589"/>
          </a:xfrm>
        </p:spPr>
        <p:txBody>
          <a:bodyPr/>
          <a:lstStyle/>
          <a:p>
            <a:r>
              <a:rPr lang="en-US"/>
              <a:t>Click to edit Master title style</a:t>
            </a:r>
            <a:endParaRPr lang="en-US" dirty="0"/>
          </a:p>
        </p:txBody>
      </p:sp>
      <p:sp>
        <p:nvSpPr>
          <p:cNvPr id="3" name="Content Placeholder 2"/>
          <p:cNvSpPr>
            <a:spLocks noGrp="1"/>
          </p:cNvSpPr>
          <p:nvPr>
            <p:ph idx="1"/>
          </p:nvPr>
        </p:nvSpPr>
        <p:spPr>
          <a:xfrm>
            <a:off x="628650" y="1354015"/>
            <a:ext cx="7504235" cy="48229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901B55-5C44-4398-9162-4AE21413BF14}" type="datetimeFigureOut">
              <a:rPr lang="en-CA" smtClean="0"/>
              <a:t>08-Sep-23</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8A5EA3E4-A905-45D3-95A8-2C967352C8DF}" type="slidenum">
              <a:rPr lang="en-CA" smtClean="0"/>
              <a:t>‹#›</a:t>
            </a:fld>
            <a:endParaRPr lang="en-CA"/>
          </a:p>
        </p:txBody>
      </p:sp>
    </p:spTree>
    <p:extLst>
      <p:ext uri="{BB962C8B-B14F-4D97-AF65-F5344CB8AC3E}">
        <p14:creationId xmlns:p14="http://schemas.microsoft.com/office/powerpoint/2010/main" val="2921614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1901B55-5C44-4398-9162-4AE21413BF14}" type="datetimeFigureOut">
              <a:rPr lang="en-CA" smtClean="0"/>
              <a:t>08-Sep-23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8A5EA3E4-A905-45D3-95A8-2C967352C8DF}" type="slidenum">
              <a:rPr lang="en-CA" smtClean="0"/>
              <a:t>‹#›</a:t>
            </a:fld>
            <a:endParaRPr lang="en-CA"/>
          </a:p>
        </p:txBody>
      </p:sp>
    </p:spTree>
    <p:extLst>
      <p:ext uri="{BB962C8B-B14F-4D97-AF65-F5344CB8AC3E}">
        <p14:creationId xmlns:p14="http://schemas.microsoft.com/office/powerpoint/2010/main" val="1902976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8570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10054"/>
            <a:ext cx="3886200" cy="48669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10054"/>
            <a:ext cx="3886200" cy="48669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901B55-5C44-4398-9162-4AE21413BF14}" type="datetimeFigureOut">
              <a:rPr lang="en-CA" smtClean="0"/>
              <a:t>08-Sep-23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8A5EA3E4-A905-45D3-95A8-2C967352C8DF}" type="slidenum">
              <a:rPr lang="en-CA" smtClean="0"/>
              <a:t>‹#›</a:t>
            </a:fld>
            <a:endParaRPr lang="en-CA"/>
          </a:p>
        </p:txBody>
      </p:sp>
    </p:spTree>
    <p:extLst>
      <p:ext uri="{BB962C8B-B14F-4D97-AF65-F5344CB8AC3E}">
        <p14:creationId xmlns:p14="http://schemas.microsoft.com/office/powerpoint/2010/main" val="2778363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1901B55-5C44-4398-9162-4AE21413BF14}" type="datetimeFigureOut">
              <a:rPr lang="en-CA" smtClean="0"/>
              <a:t>08-Sep-23</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8A5EA3E4-A905-45D3-95A8-2C967352C8DF}" type="slidenum">
              <a:rPr lang="en-CA" smtClean="0"/>
              <a:t>‹#›</a:t>
            </a:fld>
            <a:endParaRPr lang="en-CA"/>
          </a:p>
        </p:txBody>
      </p:sp>
    </p:spTree>
    <p:extLst>
      <p:ext uri="{BB962C8B-B14F-4D97-AF65-F5344CB8AC3E}">
        <p14:creationId xmlns:p14="http://schemas.microsoft.com/office/powerpoint/2010/main" val="940792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98009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901B55-5C44-4398-9162-4AE21413BF14}" type="datetimeFigureOut">
              <a:rPr lang="en-CA" smtClean="0"/>
              <a:t>08-Sep-23</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8A5EA3E4-A905-45D3-95A8-2C967352C8DF}" type="slidenum">
              <a:rPr lang="en-CA" smtClean="0"/>
              <a:t>‹#›</a:t>
            </a:fld>
            <a:endParaRPr lang="en-CA"/>
          </a:p>
        </p:txBody>
      </p:sp>
    </p:spTree>
    <p:extLst>
      <p:ext uri="{BB962C8B-B14F-4D97-AF65-F5344CB8AC3E}">
        <p14:creationId xmlns:p14="http://schemas.microsoft.com/office/powerpoint/2010/main" val="2064842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901B55-5C44-4398-9162-4AE21413BF14}" type="datetimeFigureOut">
              <a:rPr lang="en-CA" smtClean="0"/>
              <a:t>08-Sep-23</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8A5EA3E4-A905-45D3-95A8-2C967352C8DF}" type="slidenum">
              <a:rPr lang="en-CA" smtClean="0"/>
              <a:t>‹#›</a:t>
            </a:fld>
            <a:endParaRPr lang="en-CA"/>
          </a:p>
        </p:txBody>
      </p:sp>
    </p:spTree>
    <p:extLst>
      <p:ext uri="{BB962C8B-B14F-4D97-AF65-F5344CB8AC3E}">
        <p14:creationId xmlns:p14="http://schemas.microsoft.com/office/powerpoint/2010/main" val="144206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1901B55-5C44-4398-9162-4AE21413BF14}" type="datetimeFigureOut">
              <a:rPr lang="en-CA" smtClean="0"/>
              <a:t>08-Sep-23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8A5EA3E4-A905-45D3-95A8-2C967352C8DF}" type="slidenum">
              <a:rPr lang="en-CA" smtClean="0"/>
              <a:t>‹#›</a:t>
            </a:fld>
            <a:endParaRPr lang="en-CA"/>
          </a:p>
        </p:txBody>
      </p:sp>
    </p:spTree>
    <p:extLst>
      <p:ext uri="{BB962C8B-B14F-4D97-AF65-F5344CB8AC3E}">
        <p14:creationId xmlns:p14="http://schemas.microsoft.com/office/powerpoint/2010/main" val="668619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1901B55-5C44-4398-9162-4AE21413BF14}" type="datetimeFigureOut">
              <a:rPr lang="en-CA" smtClean="0"/>
              <a:t>08-Sep-23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8A5EA3E4-A905-45D3-95A8-2C967352C8DF}" type="slidenum">
              <a:rPr lang="en-CA" smtClean="0"/>
              <a:t>‹#›</a:t>
            </a:fld>
            <a:endParaRPr lang="en-CA"/>
          </a:p>
        </p:txBody>
      </p:sp>
    </p:spTree>
    <p:extLst>
      <p:ext uri="{BB962C8B-B14F-4D97-AF65-F5344CB8AC3E}">
        <p14:creationId xmlns:p14="http://schemas.microsoft.com/office/powerpoint/2010/main" val="465191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539404"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901B55-5C44-4398-9162-4AE21413BF14}" type="datetimeFigureOut">
              <a:rPr lang="en-CA" smtClean="0"/>
              <a:t>08-Sep-23</a:t>
            </a:fld>
            <a:endParaRPr lang="en-CA"/>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5EA3E4-A905-45D3-95A8-2C967352C8DF}" type="slidenum">
              <a:rPr lang="en-CA" smtClean="0"/>
              <a:t>‹#›</a:t>
            </a:fld>
            <a:endParaRPr lang="en-CA"/>
          </a:p>
        </p:txBody>
      </p:sp>
      <p:pic>
        <p:nvPicPr>
          <p:cNvPr id="7" name="Picture 6">
            <a:extLst>
              <a:ext uri="{FF2B5EF4-FFF2-40B4-BE49-F238E27FC236}">
                <a16:creationId xmlns:a16="http://schemas.microsoft.com/office/drawing/2014/main" id="{E83129D6-7947-9151-341E-3F745D7FD00C}"/>
              </a:ext>
            </a:extLst>
          </p:cNvPr>
          <p:cNvPicPr>
            <a:picLocks noChangeAspect="1"/>
          </p:cNvPicPr>
          <p:nvPr userDrawn="1"/>
        </p:nvPicPr>
        <p:blipFill>
          <a:blip r:embed="rId13"/>
          <a:stretch>
            <a:fillRect/>
          </a:stretch>
        </p:blipFill>
        <p:spPr>
          <a:xfrm>
            <a:off x="162659" y="6325108"/>
            <a:ext cx="1586018" cy="546101"/>
          </a:xfrm>
          <a:prstGeom prst="rect">
            <a:avLst/>
          </a:prstGeom>
        </p:spPr>
      </p:pic>
      <p:sp>
        <p:nvSpPr>
          <p:cNvPr id="8" name="TextBox 7">
            <a:extLst>
              <a:ext uri="{FF2B5EF4-FFF2-40B4-BE49-F238E27FC236}">
                <a16:creationId xmlns:a16="http://schemas.microsoft.com/office/drawing/2014/main" id="{F5718B92-B977-C3C8-827D-341163B7897F}"/>
              </a:ext>
            </a:extLst>
          </p:cNvPr>
          <p:cNvSpPr txBox="1"/>
          <p:nvPr userDrawn="1"/>
        </p:nvSpPr>
        <p:spPr>
          <a:xfrm>
            <a:off x="2307980" y="6532293"/>
            <a:ext cx="5688624" cy="276999"/>
          </a:xfrm>
          <a:prstGeom prst="rect">
            <a:avLst/>
          </a:prstGeom>
          <a:noFill/>
        </p:spPr>
        <p:txBody>
          <a:bodyPr wrap="square">
            <a:spAutoFit/>
          </a:bodyPr>
          <a:lstStyle/>
          <a:p>
            <a:r>
              <a:rPr lang="en-CA" sz="1200" i="1" dirty="0">
                <a:latin typeface="Arial" panose="020B0604020202020204" pitchFamily="34" charset="0"/>
              </a:rPr>
              <a:t>Copyright © 2023. Do not distribute outside of the CPSC 231 Fall 2023 class.</a:t>
            </a:r>
            <a:endParaRPr lang="en-US" sz="1200" dirty="0"/>
          </a:p>
        </p:txBody>
      </p:sp>
    </p:spTree>
    <p:extLst>
      <p:ext uri="{BB962C8B-B14F-4D97-AF65-F5344CB8AC3E}">
        <p14:creationId xmlns:p14="http://schemas.microsoft.com/office/powerpoint/2010/main" val="22870553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eldjinformatico.blogspot.com/2017/07/distribuciones-linux-capitulo-3.html"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en.wikipedia.org/wiki/Abacu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gif"/><Relationship Id="rId4" Type="http://schemas.openxmlformats.org/officeDocument/2006/relationships/image" Target="../media/image5.gif"/></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en.wikipedia.org/wiki/Ada_Lovelac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en.wikipedia.org/wiki/Alan_Turin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video" Target="https://www.youtube.com/embed/sXx-PpEBR7k?controls=0"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A9FA4-7079-41C6-8D2A-2B22616DE293}"/>
              </a:ext>
            </a:extLst>
          </p:cNvPr>
          <p:cNvSpPr>
            <a:spLocks noGrp="1"/>
          </p:cNvSpPr>
          <p:nvPr>
            <p:ph type="ctrTitle"/>
          </p:nvPr>
        </p:nvSpPr>
        <p:spPr>
          <a:xfrm>
            <a:off x="685800" y="329261"/>
            <a:ext cx="7772400" cy="1758489"/>
          </a:xfrm>
        </p:spPr>
        <p:txBody>
          <a:bodyPr/>
          <a:lstStyle/>
          <a:p>
            <a:r>
              <a:rPr lang="en-CA" dirty="0"/>
              <a:t>History of Computers</a:t>
            </a:r>
          </a:p>
        </p:txBody>
      </p:sp>
      <p:sp>
        <p:nvSpPr>
          <p:cNvPr id="3" name="Subtitle 2">
            <a:extLst>
              <a:ext uri="{FF2B5EF4-FFF2-40B4-BE49-F238E27FC236}">
                <a16:creationId xmlns:a16="http://schemas.microsoft.com/office/drawing/2014/main" id="{E51A507A-0B03-41CF-9442-D250CE60B8A9}"/>
              </a:ext>
            </a:extLst>
          </p:cNvPr>
          <p:cNvSpPr>
            <a:spLocks noGrp="1"/>
          </p:cNvSpPr>
          <p:nvPr>
            <p:ph type="subTitle" idx="1"/>
          </p:nvPr>
        </p:nvSpPr>
        <p:spPr>
          <a:xfrm>
            <a:off x="1143000" y="4992810"/>
            <a:ext cx="6858000" cy="913468"/>
          </a:xfrm>
        </p:spPr>
        <p:txBody>
          <a:bodyPr>
            <a:normAutofit/>
          </a:bodyPr>
          <a:lstStyle/>
          <a:p>
            <a:r>
              <a:rPr lang="en-CA" dirty="0"/>
              <a:t>Fall 2023</a:t>
            </a:r>
          </a:p>
        </p:txBody>
      </p:sp>
      <p:sp>
        <p:nvSpPr>
          <p:cNvPr id="4" name="Rectangle 3">
            <a:extLst>
              <a:ext uri="{FF2B5EF4-FFF2-40B4-BE49-F238E27FC236}">
                <a16:creationId xmlns:a16="http://schemas.microsoft.com/office/drawing/2014/main" id="{C73299F8-0068-70F1-9D9C-8CB91561348D}"/>
              </a:ext>
            </a:extLst>
          </p:cNvPr>
          <p:cNvSpPr/>
          <p:nvPr/>
        </p:nvSpPr>
        <p:spPr>
          <a:xfrm>
            <a:off x="1283086" y="2762058"/>
            <a:ext cx="6577826" cy="1938992"/>
          </a:xfrm>
          <a:prstGeom prst="rect">
            <a:avLst/>
          </a:prstGeom>
          <a:noFill/>
        </p:spPr>
        <p:txBody>
          <a:bodyPr wrap="none" lIns="91440" tIns="45720" rIns="91440" bIns="45720">
            <a:spAutoFit/>
          </a:bodyPr>
          <a:lstStyle/>
          <a:p>
            <a:pPr algn="ctr"/>
            <a:r>
              <a:rPr lang="en-CA" sz="4000" dirty="0">
                <a:ln w="0"/>
                <a:solidFill>
                  <a:schemeClr val="accent1"/>
                </a:solidFill>
                <a:effectLst>
                  <a:outerShdw blurRad="38100" dist="25400" dir="5400000" algn="ctr" rotWithShape="0">
                    <a:srgbClr val="6E747A">
                      <a:alpha val="43000"/>
                    </a:srgbClr>
                  </a:outerShdw>
                </a:effectLst>
              </a:rPr>
              <a:t>CPSC 231: </a:t>
            </a:r>
          </a:p>
          <a:p>
            <a:pPr algn="ctr"/>
            <a:r>
              <a:rPr lang="en-CA" sz="4000" dirty="0">
                <a:ln w="0"/>
                <a:solidFill>
                  <a:schemeClr val="accent1"/>
                </a:solidFill>
                <a:effectLst>
                  <a:outerShdw blurRad="38100" dist="25400" dir="5400000" algn="ctr" rotWithShape="0">
                    <a:srgbClr val="6E747A">
                      <a:alpha val="43000"/>
                    </a:srgbClr>
                  </a:outerShdw>
                </a:effectLst>
              </a:rPr>
              <a:t>Intro to Computer Science for </a:t>
            </a:r>
          </a:p>
          <a:p>
            <a:pPr algn="ctr"/>
            <a:r>
              <a:rPr lang="en-CA" sz="4000" dirty="0">
                <a:ln w="0"/>
                <a:solidFill>
                  <a:schemeClr val="accent1"/>
                </a:solidFill>
                <a:effectLst>
                  <a:outerShdw blurRad="38100" dist="25400" dir="5400000" algn="ctr" rotWithShape="0">
                    <a:srgbClr val="6E747A">
                      <a:alpha val="43000"/>
                    </a:srgbClr>
                  </a:outerShdw>
                </a:effectLst>
              </a:rPr>
              <a:t>Computer Science Majors I</a:t>
            </a:r>
          </a:p>
        </p:txBody>
      </p:sp>
    </p:spTree>
    <p:extLst>
      <p:ext uri="{BB962C8B-B14F-4D97-AF65-F5344CB8AC3E}">
        <p14:creationId xmlns:p14="http://schemas.microsoft.com/office/powerpoint/2010/main" val="39884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2" name="Picture 4" descr="Image result for semiconductor">
            <a:extLst>
              <a:ext uri="{FF2B5EF4-FFF2-40B4-BE49-F238E27FC236}">
                <a16:creationId xmlns:a16="http://schemas.microsoft.com/office/drawing/2014/main" id="{5956F71E-1E35-46FA-8D3E-AAE847E5A5D2}"/>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a:stretch/>
        </p:blipFill>
        <p:spPr bwMode="auto">
          <a:xfrm>
            <a:off x="2344476" y="2752666"/>
            <a:ext cx="1624209" cy="1624208"/>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5346466-FD9D-4E22-B592-C2D6446EAABA}"/>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r="-4"/>
          <a:stretch/>
        </p:blipFill>
        <p:spPr>
          <a:xfrm>
            <a:off x="0" y="1354015"/>
            <a:ext cx="3056660" cy="2597854"/>
          </a:xfrm>
          <a:custGeom>
            <a:avLst/>
            <a:gdLst/>
            <a:ahLst/>
            <a:cxnLst/>
            <a:rect l="l" t="t" r="r" b="b"/>
            <a:pathLst>
              <a:path w="4443799" h="3776782">
                <a:moveTo>
                  <a:pt x="0" y="0"/>
                </a:moveTo>
                <a:lnTo>
                  <a:pt x="4164578" y="0"/>
                </a:lnTo>
                <a:lnTo>
                  <a:pt x="4238884" y="154250"/>
                </a:lnTo>
                <a:cubicBezTo>
                  <a:pt x="4370833" y="466214"/>
                  <a:pt x="4443799" y="809200"/>
                  <a:pt x="4443799" y="1169228"/>
                </a:cubicBezTo>
                <a:cubicBezTo>
                  <a:pt x="4443799" y="2609341"/>
                  <a:pt x="3276357" y="3776782"/>
                  <a:pt x="1836244" y="3776782"/>
                </a:cubicBezTo>
                <a:cubicBezTo>
                  <a:pt x="1206195" y="3776782"/>
                  <a:pt x="628337" y="3553326"/>
                  <a:pt x="177598" y="3181344"/>
                </a:cubicBezTo>
                <a:lnTo>
                  <a:pt x="0" y="3019932"/>
                </a:lnTo>
                <a:close/>
              </a:path>
            </a:pathLst>
          </a:custGeom>
          <a:effectLst>
            <a:softEdge rad="0"/>
          </a:effectLst>
        </p:spPr>
      </p:pic>
      <p:pic>
        <p:nvPicPr>
          <p:cNvPr id="83970" name="Picture 2" descr="Image result for integrated circuit">
            <a:extLst>
              <a:ext uri="{FF2B5EF4-FFF2-40B4-BE49-F238E27FC236}">
                <a16:creationId xmlns:a16="http://schemas.microsoft.com/office/drawing/2014/main" id="{9B4DB295-F5ED-44DD-88DA-64EB1DE897FA}"/>
              </a:ext>
            </a:extLst>
          </p:cNvPr>
          <p:cNvPicPr>
            <a:picLocks noChangeAspect="1" noChangeArrowheads="1"/>
          </p:cNvPicPr>
          <p:nvPr/>
        </p:nvPicPr>
        <p:blipFill rotWithShape="1">
          <a:blip r:embed="rId5">
            <a:alphaModFix/>
            <a:extLst>
              <a:ext uri="{28A0092B-C50C-407E-A947-70E740481C1C}">
                <a14:useLocalDpi xmlns:a14="http://schemas.microsoft.com/office/drawing/2010/main" val="0"/>
              </a:ext>
            </a:extLst>
          </a:blip>
          <a:srcRect/>
          <a:stretch/>
        </p:blipFill>
        <p:spPr bwMode="auto">
          <a:xfrm>
            <a:off x="15" y="3795205"/>
            <a:ext cx="2271845" cy="1948054"/>
          </a:xfrm>
          <a:custGeom>
            <a:avLst/>
            <a:gdLst/>
            <a:ahLst/>
            <a:cxnLst/>
            <a:rect l="l" t="t" r="r" b="b"/>
            <a:pathLst>
              <a:path w="3440586" h="2950205">
                <a:moveTo>
                  <a:pt x="1539166" y="0"/>
                </a:moveTo>
                <a:cubicBezTo>
                  <a:pt x="2589292" y="0"/>
                  <a:pt x="3440586" y="851294"/>
                  <a:pt x="3440586" y="1901419"/>
                </a:cubicBezTo>
                <a:cubicBezTo>
                  <a:pt x="3440586" y="2229583"/>
                  <a:pt x="3357452" y="2538330"/>
                  <a:pt x="3211095" y="2807749"/>
                </a:cubicBezTo>
                <a:lnTo>
                  <a:pt x="3124550" y="2950205"/>
                </a:lnTo>
                <a:lnTo>
                  <a:pt x="0" y="2950205"/>
                </a:lnTo>
                <a:lnTo>
                  <a:pt x="0" y="788141"/>
                </a:lnTo>
                <a:lnTo>
                  <a:pt x="71938" y="691940"/>
                </a:lnTo>
                <a:cubicBezTo>
                  <a:pt x="420687" y="269355"/>
                  <a:pt x="948471" y="0"/>
                  <a:pt x="1539166"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1D700C6-CA8E-44C1-A4C5-A7E56FA0BB20}"/>
              </a:ext>
            </a:extLst>
          </p:cNvPr>
          <p:cNvSpPr>
            <a:spLocks noGrp="1"/>
          </p:cNvSpPr>
          <p:nvPr>
            <p:ph type="title"/>
          </p:nvPr>
        </p:nvSpPr>
        <p:spPr>
          <a:xfrm>
            <a:off x="628650" y="217395"/>
            <a:ext cx="7886700" cy="874589"/>
          </a:xfrm>
        </p:spPr>
        <p:txBody>
          <a:bodyPr/>
          <a:lstStyle/>
          <a:p>
            <a:r>
              <a:rPr lang="en-US" dirty="0"/>
              <a:t>Modern Computers</a:t>
            </a:r>
          </a:p>
        </p:txBody>
      </p:sp>
      <p:sp>
        <p:nvSpPr>
          <p:cNvPr id="4" name="Content Placeholder 3">
            <a:extLst>
              <a:ext uri="{FF2B5EF4-FFF2-40B4-BE49-F238E27FC236}">
                <a16:creationId xmlns:a16="http://schemas.microsoft.com/office/drawing/2014/main" id="{E4ABB47D-8ECE-4B29-9348-CABAE734B160}"/>
              </a:ext>
            </a:extLst>
          </p:cNvPr>
          <p:cNvSpPr>
            <a:spLocks noGrp="1"/>
          </p:cNvSpPr>
          <p:nvPr>
            <p:ph idx="1"/>
          </p:nvPr>
        </p:nvSpPr>
        <p:spPr>
          <a:xfrm>
            <a:off x="4041301" y="1354015"/>
            <a:ext cx="3848934" cy="4822948"/>
          </a:xfrm>
        </p:spPr>
        <p:txBody>
          <a:bodyPr>
            <a:normAutofit fontScale="70000" lnSpcReduction="20000"/>
          </a:bodyPr>
          <a:lstStyle/>
          <a:p>
            <a:r>
              <a:rPr lang="en-CA" b="1" dirty="0"/>
              <a:t>Integrated Circuits </a:t>
            </a:r>
            <a:r>
              <a:rPr lang="en-CA" dirty="0"/>
              <a:t>(1959) patent by Robert Noyce. Co-inventor of integrated circuit made of silicon.</a:t>
            </a:r>
          </a:p>
          <a:p>
            <a:r>
              <a:rPr lang="en-CA" dirty="0"/>
              <a:t>William Shockley was the manager of a research group at Bell Labs that included John Bardeen and Walter Brattain.</a:t>
            </a:r>
          </a:p>
          <a:p>
            <a:r>
              <a:rPr lang="en-CA" dirty="0"/>
              <a:t>The three scientists were jointly awarded the 1956 Nobel Prize in Physics for "their researches on </a:t>
            </a:r>
            <a:r>
              <a:rPr lang="en-CA" b="1" dirty="0"/>
              <a:t>semiconductors</a:t>
            </a:r>
            <a:r>
              <a:rPr lang="en-CA" dirty="0"/>
              <a:t> and their discovery of the transistor effect.“</a:t>
            </a:r>
          </a:p>
          <a:p>
            <a:r>
              <a:rPr lang="en-CA" dirty="0"/>
              <a:t>Considered founder of silicon valley, his company spawned Intel/AMD/National Semi conductors</a:t>
            </a:r>
            <a:endParaRPr lang="en-US" dirty="0"/>
          </a:p>
        </p:txBody>
      </p:sp>
      <p:sp>
        <p:nvSpPr>
          <p:cNvPr id="3" name="Slide Number Placeholder 2">
            <a:extLst>
              <a:ext uri="{FF2B5EF4-FFF2-40B4-BE49-F238E27FC236}">
                <a16:creationId xmlns:a16="http://schemas.microsoft.com/office/drawing/2014/main" id="{AAB5B053-6CEB-4D80-907A-E177C8DD84B6}"/>
              </a:ext>
            </a:extLst>
          </p:cNvPr>
          <p:cNvSpPr>
            <a:spLocks noGrp="1"/>
          </p:cNvSpPr>
          <p:nvPr>
            <p:ph type="sldNum" sz="quarter" idx="12"/>
          </p:nvPr>
        </p:nvSpPr>
        <p:spPr/>
        <p:txBody>
          <a:bodyPr/>
          <a:lstStyle/>
          <a:p>
            <a:r>
              <a:rPr lang="en-US" dirty="0"/>
              <a:t> </a:t>
            </a:r>
          </a:p>
        </p:txBody>
      </p:sp>
    </p:spTree>
    <p:extLst>
      <p:ext uri="{BB962C8B-B14F-4D97-AF65-F5344CB8AC3E}">
        <p14:creationId xmlns:p14="http://schemas.microsoft.com/office/powerpoint/2010/main" val="1462521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700C6-CA8E-44C1-A4C5-A7E56FA0BB20}"/>
              </a:ext>
            </a:extLst>
          </p:cNvPr>
          <p:cNvSpPr>
            <a:spLocks noGrp="1"/>
          </p:cNvSpPr>
          <p:nvPr>
            <p:ph type="title"/>
          </p:nvPr>
        </p:nvSpPr>
        <p:spPr/>
        <p:txBody>
          <a:bodyPr/>
          <a:lstStyle/>
          <a:p>
            <a:r>
              <a:rPr lang="en-US"/>
              <a:t>Modern Computers</a:t>
            </a:r>
          </a:p>
        </p:txBody>
      </p:sp>
      <p:sp>
        <p:nvSpPr>
          <p:cNvPr id="6" name="Content Placeholder 5">
            <a:extLst>
              <a:ext uri="{FF2B5EF4-FFF2-40B4-BE49-F238E27FC236}">
                <a16:creationId xmlns:a16="http://schemas.microsoft.com/office/drawing/2014/main" id="{51825A2F-F1ED-6A2A-265B-0B1C044B894F}"/>
              </a:ext>
            </a:extLst>
          </p:cNvPr>
          <p:cNvSpPr>
            <a:spLocks noGrp="1"/>
          </p:cNvSpPr>
          <p:nvPr>
            <p:ph idx="1"/>
          </p:nvPr>
        </p:nvSpPr>
        <p:spPr/>
        <p:txBody>
          <a:bodyPr/>
          <a:lstStyle/>
          <a:p>
            <a:endParaRPr lang="en-CA"/>
          </a:p>
        </p:txBody>
      </p:sp>
      <p:sp>
        <p:nvSpPr>
          <p:cNvPr id="3" name="Slide Number Placeholder 2">
            <a:extLst>
              <a:ext uri="{FF2B5EF4-FFF2-40B4-BE49-F238E27FC236}">
                <a16:creationId xmlns:a16="http://schemas.microsoft.com/office/drawing/2014/main" id="{D7955D28-794C-46E9-966A-7B43C5254AD4}"/>
              </a:ext>
            </a:extLst>
          </p:cNvPr>
          <p:cNvSpPr>
            <a:spLocks noGrp="1"/>
          </p:cNvSpPr>
          <p:nvPr>
            <p:ph type="sldNum" sz="quarter" idx="12"/>
          </p:nvPr>
        </p:nvSpPr>
        <p:spPr/>
        <p:txBody>
          <a:bodyPr/>
          <a:lstStyle/>
          <a:p>
            <a:r>
              <a:rPr lang="en-US" dirty="0"/>
              <a:t> </a:t>
            </a:r>
          </a:p>
        </p:txBody>
      </p:sp>
      <p:pic>
        <p:nvPicPr>
          <p:cNvPr id="100354" name="Picture 2" descr="Image result for desktop computer internals">
            <a:extLst>
              <a:ext uri="{FF2B5EF4-FFF2-40B4-BE49-F238E27FC236}">
                <a16:creationId xmlns:a16="http://schemas.microsoft.com/office/drawing/2014/main" id="{CB87CFE7-80F8-4A89-AE27-9857277990E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1046" y="1419103"/>
            <a:ext cx="6865001" cy="4548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2289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1378" name="Picture 2" descr="Image result for smartphone motherboard">
            <a:extLst>
              <a:ext uri="{FF2B5EF4-FFF2-40B4-BE49-F238E27FC236}">
                <a16:creationId xmlns:a16="http://schemas.microsoft.com/office/drawing/2014/main" id="{DD2B2F0C-CB7E-4E70-B08A-B79AC8F213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50844" y="940830"/>
            <a:ext cx="8112273" cy="456315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1D700C6-CA8E-44C1-A4C5-A7E56FA0BB20}"/>
              </a:ext>
            </a:extLst>
          </p:cNvPr>
          <p:cNvSpPr>
            <a:spLocks noGrp="1"/>
          </p:cNvSpPr>
          <p:nvPr>
            <p:ph type="title"/>
          </p:nvPr>
        </p:nvSpPr>
        <p:spPr/>
        <p:txBody>
          <a:bodyPr/>
          <a:lstStyle/>
          <a:p>
            <a:r>
              <a:rPr lang="en-US" dirty="0"/>
              <a:t>Modern Computers</a:t>
            </a:r>
          </a:p>
        </p:txBody>
      </p:sp>
      <p:sp>
        <p:nvSpPr>
          <p:cNvPr id="3" name="Slide Number Placeholder 2">
            <a:extLst>
              <a:ext uri="{FF2B5EF4-FFF2-40B4-BE49-F238E27FC236}">
                <a16:creationId xmlns:a16="http://schemas.microsoft.com/office/drawing/2014/main" id="{400311AE-0C37-4F0C-9EF9-B8D67D3182DF}"/>
              </a:ext>
            </a:extLst>
          </p:cNvPr>
          <p:cNvSpPr>
            <a:spLocks noGrp="1"/>
          </p:cNvSpPr>
          <p:nvPr>
            <p:ph type="sldNum" sz="quarter" idx="12"/>
          </p:nvPr>
        </p:nvSpPr>
        <p:spPr/>
        <p:txBody>
          <a:bodyPr/>
          <a:lstStyle/>
          <a:p>
            <a:r>
              <a:rPr lang="en-US" dirty="0"/>
              <a:t> </a:t>
            </a:r>
          </a:p>
        </p:txBody>
      </p:sp>
    </p:spTree>
    <p:extLst>
      <p:ext uri="{BB962C8B-B14F-4D97-AF65-F5344CB8AC3E}">
        <p14:creationId xmlns:p14="http://schemas.microsoft.com/office/powerpoint/2010/main" val="432908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402" name="Picture 2" descr="Image result for raspberry pi">
            <a:extLst>
              <a:ext uri="{FF2B5EF4-FFF2-40B4-BE49-F238E27FC236}">
                <a16:creationId xmlns:a16="http://schemas.microsoft.com/office/drawing/2014/main" id="{DFBE2689-FA54-4C60-AB4E-88621DC7B7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5" y="857257"/>
            <a:ext cx="9143986" cy="51434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1D700C6-CA8E-44C1-A4C5-A7E56FA0BB20}"/>
              </a:ext>
            </a:extLst>
          </p:cNvPr>
          <p:cNvSpPr>
            <a:spLocks noGrp="1"/>
          </p:cNvSpPr>
          <p:nvPr>
            <p:ph type="title"/>
          </p:nvPr>
        </p:nvSpPr>
        <p:spPr/>
        <p:txBody>
          <a:bodyPr/>
          <a:lstStyle/>
          <a:p>
            <a:r>
              <a:rPr lang="en-US" dirty="0"/>
              <a:t>Modern Computers</a:t>
            </a:r>
          </a:p>
        </p:txBody>
      </p:sp>
      <p:sp>
        <p:nvSpPr>
          <p:cNvPr id="6" name="Content Placeholder 5">
            <a:extLst>
              <a:ext uri="{FF2B5EF4-FFF2-40B4-BE49-F238E27FC236}">
                <a16:creationId xmlns:a16="http://schemas.microsoft.com/office/drawing/2014/main" id="{A6646F76-CD57-7C11-DFF6-CC1E8FBCCB27}"/>
              </a:ext>
            </a:extLst>
          </p:cNvPr>
          <p:cNvSpPr>
            <a:spLocks noGrp="1"/>
          </p:cNvSpPr>
          <p:nvPr>
            <p:ph idx="1"/>
          </p:nvPr>
        </p:nvSpPr>
        <p:spPr/>
        <p:txBody>
          <a:bodyPr/>
          <a:lstStyle/>
          <a:p>
            <a:endParaRPr lang="en-CA" dirty="0"/>
          </a:p>
        </p:txBody>
      </p:sp>
      <p:sp>
        <p:nvSpPr>
          <p:cNvPr id="3" name="Slide Number Placeholder 2">
            <a:extLst>
              <a:ext uri="{FF2B5EF4-FFF2-40B4-BE49-F238E27FC236}">
                <a16:creationId xmlns:a16="http://schemas.microsoft.com/office/drawing/2014/main" id="{585A18EA-34C3-4ECC-B659-BF2D2B37CC8A}"/>
              </a:ext>
            </a:extLst>
          </p:cNvPr>
          <p:cNvSpPr>
            <a:spLocks noGrp="1"/>
          </p:cNvSpPr>
          <p:nvPr>
            <p:ph type="sldNum" sz="quarter" idx="12"/>
          </p:nvPr>
        </p:nvSpPr>
        <p:spPr/>
        <p:txBody>
          <a:bodyPr/>
          <a:lstStyle/>
          <a:p>
            <a:r>
              <a:rPr lang="en-US"/>
              <a:t> </a:t>
            </a:r>
          </a:p>
        </p:txBody>
      </p:sp>
    </p:spTree>
    <p:extLst>
      <p:ext uri="{BB962C8B-B14F-4D97-AF65-F5344CB8AC3E}">
        <p14:creationId xmlns:p14="http://schemas.microsoft.com/office/powerpoint/2010/main" val="15637274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700C6-CA8E-44C1-A4C5-A7E56FA0BB20}"/>
              </a:ext>
            </a:extLst>
          </p:cNvPr>
          <p:cNvSpPr>
            <a:spLocks noGrp="1"/>
          </p:cNvSpPr>
          <p:nvPr>
            <p:ph type="title"/>
          </p:nvPr>
        </p:nvSpPr>
        <p:spPr/>
        <p:txBody>
          <a:bodyPr>
            <a:normAutofit/>
          </a:bodyPr>
          <a:lstStyle/>
          <a:p>
            <a:r>
              <a:rPr lang="en-US" dirty="0"/>
              <a:t>John von Neumann</a:t>
            </a:r>
          </a:p>
        </p:txBody>
      </p:sp>
      <p:sp>
        <p:nvSpPr>
          <p:cNvPr id="5" name="Content Placeholder 4">
            <a:extLst>
              <a:ext uri="{FF2B5EF4-FFF2-40B4-BE49-F238E27FC236}">
                <a16:creationId xmlns:a16="http://schemas.microsoft.com/office/drawing/2014/main" id="{4E6B5542-6801-4376-ABBA-91817AA663FD}"/>
              </a:ext>
            </a:extLst>
          </p:cNvPr>
          <p:cNvSpPr>
            <a:spLocks noGrp="1"/>
          </p:cNvSpPr>
          <p:nvPr>
            <p:ph idx="1"/>
          </p:nvPr>
        </p:nvSpPr>
        <p:spPr>
          <a:xfrm>
            <a:off x="628650" y="1354015"/>
            <a:ext cx="3601961" cy="4822948"/>
          </a:xfrm>
        </p:spPr>
        <p:txBody>
          <a:bodyPr>
            <a:normAutofit fontScale="77500" lnSpcReduction="20000"/>
          </a:bodyPr>
          <a:lstStyle/>
          <a:p>
            <a:r>
              <a:rPr lang="en-US" dirty="0"/>
              <a:t>Mathematician and Physicist </a:t>
            </a:r>
          </a:p>
          <a:p>
            <a:r>
              <a:rPr lang="en-US" dirty="0"/>
              <a:t>Modern CPUs are based off of Von Neumann (Princeton) Architectures (1945)</a:t>
            </a:r>
          </a:p>
          <a:p>
            <a:pPr lvl="1"/>
            <a:r>
              <a:rPr lang="en-US" dirty="0"/>
              <a:t>Program instructions are data just like data processed by program</a:t>
            </a:r>
          </a:p>
          <a:p>
            <a:pPr lvl="1"/>
            <a:r>
              <a:rPr lang="en-US" dirty="0"/>
              <a:t>Control Unit tracks current step of program in memory</a:t>
            </a:r>
          </a:p>
          <a:p>
            <a:pPr lvl="1"/>
            <a:endParaRPr lang="en-US" dirty="0"/>
          </a:p>
          <a:p>
            <a:r>
              <a:rPr lang="en-US" dirty="0"/>
              <a:t>Stored-program architecture (versus ENIAC types where you’d input program my physical configuration steps)</a:t>
            </a:r>
          </a:p>
          <a:p>
            <a:endParaRPr lang="en-US" dirty="0"/>
          </a:p>
        </p:txBody>
      </p:sp>
      <p:sp>
        <p:nvSpPr>
          <p:cNvPr id="3" name="Slide Number Placeholder 2">
            <a:extLst>
              <a:ext uri="{FF2B5EF4-FFF2-40B4-BE49-F238E27FC236}">
                <a16:creationId xmlns:a16="http://schemas.microsoft.com/office/drawing/2014/main" id="{ABC8BFCD-A60A-4932-9096-2976B94CFEF5}"/>
              </a:ext>
            </a:extLst>
          </p:cNvPr>
          <p:cNvSpPr>
            <a:spLocks noGrp="1"/>
          </p:cNvSpPr>
          <p:nvPr>
            <p:ph type="sldNum" sz="quarter" idx="12"/>
          </p:nvPr>
        </p:nvSpPr>
        <p:spPr/>
        <p:txBody>
          <a:bodyPr/>
          <a:lstStyle/>
          <a:p>
            <a:r>
              <a:rPr lang="en-US" dirty="0"/>
              <a:t> </a:t>
            </a:r>
          </a:p>
        </p:txBody>
      </p:sp>
      <p:sp>
        <p:nvSpPr>
          <p:cNvPr id="4" name="AutoShape 8" descr="Engineer John von Neumann stands with the Harvard Mark I, an electromechanical computer.">
            <a:extLst>
              <a:ext uri="{FF2B5EF4-FFF2-40B4-BE49-F238E27FC236}">
                <a16:creationId xmlns:a16="http://schemas.microsoft.com/office/drawing/2014/main" id="{22C90939-CD4D-4767-872C-861D9AAE8098}"/>
              </a:ext>
            </a:extLst>
          </p:cNvPr>
          <p:cNvSpPr>
            <a:spLocks noChangeAspect="1" noChangeArrowheads="1"/>
          </p:cNvSpPr>
          <p:nvPr/>
        </p:nvSpPr>
        <p:spPr bwMode="auto">
          <a:xfrm>
            <a:off x="4457700" y="331470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6" name="AutoShape 12" descr="https://img.buzzfeed.com/buzzfeed-static/static/enhanced/webdr03/2013/6/19/9/enhanced-buzz-29552-1371649871-10.jpg?downsize=715:*&amp;output-format=auto&amp;output-quality=auto">
            <a:extLst>
              <a:ext uri="{FF2B5EF4-FFF2-40B4-BE49-F238E27FC236}">
                <a16:creationId xmlns:a16="http://schemas.microsoft.com/office/drawing/2014/main" id="{3F6ACD96-8BB6-403B-AFA1-CDE7AFDA3DF4}"/>
              </a:ext>
            </a:extLst>
          </p:cNvPr>
          <p:cNvSpPr>
            <a:spLocks noChangeAspect="1" noChangeArrowheads="1"/>
          </p:cNvSpPr>
          <p:nvPr/>
        </p:nvSpPr>
        <p:spPr bwMode="auto">
          <a:xfrm>
            <a:off x="4572000" y="342900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pic>
        <p:nvPicPr>
          <p:cNvPr id="64514" name="Picture 2" descr="File:Von Neumann Architecture.svg">
            <a:extLst>
              <a:ext uri="{FF2B5EF4-FFF2-40B4-BE49-F238E27FC236}">
                <a16:creationId xmlns:a16="http://schemas.microsoft.com/office/drawing/2014/main" id="{A22BF8AD-F513-4084-85C9-B930498DD7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4911" y="1440277"/>
            <a:ext cx="3833337" cy="2217323"/>
          </a:xfrm>
          <a:prstGeom prst="rect">
            <a:avLst/>
          </a:prstGeom>
          <a:noFill/>
          <a:extLst>
            <a:ext uri="{909E8E84-426E-40DD-AFC4-6F175D3DCCD1}">
              <a14:hiddenFill xmlns:a14="http://schemas.microsoft.com/office/drawing/2010/main">
                <a:solidFill>
                  <a:srgbClr val="FFFFFF"/>
                </a:solidFill>
              </a14:hiddenFill>
            </a:ext>
          </a:extLst>
        </p:spPr>
      </p:pic>
      <p:pic>
        <p:nvPicPr>
          <p:cNvPr id="64516" name="Picture 4" descr="https://upload.wikimedia.org/wikipedia/commons/thumb/6/68/Computer_system_bus.svg/220px-Computer_system_bus.svg.png">
            <a:extLst>
              <a:ext uri="{FF2B5EF4-FFF2-40B4-BE49-F238E27FC236}">
                <a16:creationId xmlns:a16="http://schemas.microsoft.com/office/drawing/2014/main" id="{EE44EA68-49B6-42C2-9D74-3CA9834060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6571" y="3908220"/>
            <a:ext cx="2859359" cy="2092531"/>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13B73B37-AD8A-46AC-9711-239F4CC8C5AA}"/>
              </a:ext>
            </a:extLst>
          </p:cNvPr>
          <p:cNvSpPr txBox="1">
            <a:spLocks/>
          </p:cNvSpPr>
          <p:nvPr/>
        </p:nvSpPr>
        <p:spPr>
          <a:xfrm>
            <a:off x="628650" y="1196065"/>
            <a:ext cx="7886700" cy="994172"/>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700" b="1" dirty="0">
              <a:latin typeface="+mn-lt"/>
            </a:endParaRPr>
          </a:p>
        </p:txBody>
      </p:sp>
    </p:spTree>
    <p:extLst>
      <p:ext uri="{BB962C8B-B14F-4D97-AF65-F5344CB8AC3E}">
        <p14:creationId xmlns:p14="http://schemas.microsoft.com/office/powerpoint/2010/main" val="18550239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700C6-CA8E-44C1-A4C5-A7E56FA0BB20}"/>
              </a:ext>
            </a:extLst>
          </p:cNvPr>
          <p:cNvSpPr>
            <a:spLocks noGrp="1"/>
          </p:cNvSpPr>
          <p:nvPr>
            <p:ph type="title"/>
          </p:nvPr>
        </p:nvSpPr>
        <p:spPr>
          <a:xfrm>
            <a:off x="628650" y="365126"/>
            <a:ext cx="7886700" cy="1265711"/>
          </a:xfrm>
        </p:spPr>
        <p:txBody>
          <a:bodyPr>
            <a:normAutofit fontScale="90000"/>
          </a:bodyPr>
          <a:lstStyle/>
          <a:p>
            <a:r>
              <a:rPr lang="en-US" dirty="0"/>
              <a:t>James Gosling – Founder of the Java Programming Language </a:t>
            </a:r>
          </a:p>
        </p:txBody>
      </p:sp>
      <p:sp>
        <p:nvSpPr>
          <p:cNvPr id="5" name="Rectangle 4">
            <a:extLst>
              <a:ext uri="{FF2B5EF4-FFF2-40B4-BE49-F238E27FC236}">
                <a16:creationId xmlns:a16="http://schemas.microsoft.com/office/drawing/2014/main" id="{EBFC1776-2114-45E0-8BB8-CFCF87AA1CEC}"/>
              </a:ext>
            </a:extLst>
          </p:cNvPr>
          <p:cNvSpPr/>
          <p:nvPr/>
        </p:nvSpPr>
        <p:spPr>
          <a:xfrm>
            <a:off x="468908" y="2201850"/>
            <a:ext cx="4059826" cy="3785652"/>
          </a:xfrm>
          <a:prstGeom prst="rect">
            <a:avLst/>
          </a:prstGeom>
        </p:spPr>
        <p:txBody>
          <a:bodyPr wrap="square">
            <a:spAutoFit/>
          </a:bodyPr>
          <a:lstStyle/>
          <a:p>
            <a:pPr marL="342900" indent="-342900">
              <a:buFont typeface="Arial" panose="020B0604020202020204" pitchFamily="34" charset="0"/>
              <a:buChar char="•"/>
            </a:pPr>
            <a:r>
              <a:rPr lang="en-CA" sz="2400" dirty="0">
                <a:solidFill>
                  <a:srgbClr val="222222"/>
                </a:solidFill>
                <a:latin typeface="nimbus-sans"/>
              </a:rPr>
              <a:t>He is one of us!</a:t>
            </a:r>
          </a:p>
          <a:p>
            <a:pPr marL="342900" indent="-342900">
              <a:buFont typeface="Arial" panose="020B0604020202020204" pitchFamily="34" charset="0"/>
              <a:buChar char="•"/>
            </a:pPr>
            <a:endParaRPr lang="en-CA" sz="2400" dirty="0">
              <a:solidFill>
                <a:srgbClr val="222222"/>
              </a:solidFill>
              <a:latin typeface="nimbus-sans"/>
            </a:endParaRPr>
          </a:p>
          <a:p>
            <a:pPr marL="342900" indent="-342900">
              <a:buFont typeface="Arial" panose="020B0604020202020204" pitchFamily="34" charset="0"/>
              <a:buChar char="•"/>
            </a:pPr>
            <a:r>
              <a:rPr lang="en-CA" sz="2400" dirty="0">
                <a:solidFill>
                  <a:srgbClr val="222222"/>
                </a:solidFill>
                <a:latin typeface="nimbus-sans"/>
              </a:rPr>
              <a:t>Bachelor of Science in Computer Science, University of Calgary</a:t>
            </a:r>
          </a:p>
          <a:p>
            <a:endParaRPr lang="en-CA" sz="2400" dirty="0">
              <a:solidFill>
                <a:srgbClr val="222222"/>
              </a:solidFill>
              <a:latin typeface="nimbus-sans"/>
            </a:endParaRPr>
          </a:p>
          <a:p>
            <a:pPr marL="342900" indent="-342900">
              <a:buFont typeface="Arial" panose="020B0604020202020204" pitchFamily="34" charset="0"/>
              <a:buChar char="•"/>
            </a:pPr>
            <a:r>
              <a:rPr lang="en-CA" sz="2400" dirty="0">
                <a:solidFill>
                  <a:srgbClr val="222222"/>
                </a:solidFill>
                <a:latin typeface="nimbus-sans"/>
              </a:rPr>
              <a:t>Snuck into CPSC labs at U of C while in William </a:t>
            </a:r>
            <a:r>
              <a:rPr lang="en-CA" sz="2400" dirty="0" err="1">
                <a:solidFill>
                  <a:srgbClr val="222222"/>
                </a:solidFill>
                <a:latin typeface="nimbus-sans"/>
              </a:rPr>
              <a:t>Aberhart</a:t>
            </a:r>
            <a:r>
              <a:rPr lang="en-CA" sz="2400" dirty="0">
                <a:solidFill>
                  <a:srgbClr val="222222"/>
                </a:solidFill>
                <a:latin typeface="nimbus-sans"/>
              </a:rPr>
              <a:t> High School (1973)</a:t>
            </a:r>
          </a:p>
          <a:p>
            <a:endParaRPr lang="en-CA" sz="2400" dirty="0">
              <a:solidFill>
                <a:srgbClr val="222222"/>
              </a:solidFill>
              <a:latin typeface="nimbus-sans"/>
            </a:endParaRPr>
          </a:p>
        </p:txBody>
      </p:sp>
      <p:pic>
        <p:nvPicPr>
          <p:cNvPr id="92162" name="Picture 2" descr="Image result for james gosling calgary">
            <a:extLst>
              <a:ext uri="{FF2B5EF4-FFF2-40B4-BE49-F238E27FC236}">
                <a16:creationId xmlns:a16="http://schemas.microsoft.com/office/drawing/2014/main" id="{5397B69B-F6D3-41F8-AEEB-06B6D5C7E8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0263" y="2298570"/>
            <a:ext cx="3736354" cy="2646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738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5C4B7-3474-7F05-12DC-2476F8785F8B}"/>
              </a:ext>
            </a:extLst>
          </p:cNvPr>
          <p:cNvSpPr>
            <a:spLocks noGrp="1"/>
          </p:cNvSpPr>
          <p:nvPr>
            <p:ph type="title"/>
          </p:nvPr>
        </p:nvSpPr>
        <p:spPr/>
        <p:txBody>
          <a:bodyPr/>
          <a:lstStyle/>
          <a:p>
            <a:r>
              <a:rPr lang="en-CA" dirty="0"/>
              <a:t>Operating Systems</a:t>
            </a:r>
          </a:p>
        </p:txBody>
      </p:sp>
      <p:sp>
        <p:nvSpPr>
          <p:cNvPr id="4" name="Text Placeholder 3">
            <a:extLst>
              <a:ext uri="{FF2B5EF4-FFF2-40B4-BE49-F238E27FC236}">
                <a16:creationId xmlns:a16="http://schemas.microsoft.com/office/drawing/2014/main" id="{DEEFE01F-27F3-610E-54E9-234D593318F9}"/>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1861751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18EF6C-A66D-D212-83FC-15F7FA2F935C}"/>
              </a:ext>
            </a:extLst>
          </p:cNvPr>
          <p:cNvSpPr>
            <a:spLocks noGrp="1"/>
          </p:cNvSpPr>
          <p:nvPr>
            <p:ph type="title"/>
          </p:nvPr>
        </p:nvSpPr>
        <p:spPr/>
        <p:txBody>
          <a:bodyPr/>
          <a:lstStyle/>
          <a:p>
            <a:r>
              <a:rPr lang="en-CA" dirty="0"/>
              <a:t>Operating Systems</a:t>
            </a:r>
          </a:p>
        </p:txBody>
      </p:sp>
      <p:sp>
        <p:nvSpPr>
          <p:cNvPr id="5" name="Content Placeholder 4">
            <a:extLst>
              <a:ext uri="{FF2B5EF4-FFF2-40B4-BE49-F238E27FC236}">
                <a16:creationId xmlns:a16="http://schemas.microsoft.com/office/drawing/2014/main" id="{B46228AE-21BC-342C-E541-4C220646816E}"/>
              </a:ext>
            </a:extLst>
          </p:cNvPr>
          <p:cNvSpPr>
            <a:spLocks noGrp="1"/>
          </p:cNvSpPr>
          <p:nvPr>
            <p:ph idx="1"/>
          </p:nvPr>
        </p:nvSpPr>
        <p:spPr/>
        <p:txBody>
          <a:bodyPr/>
          <a:lstStyle/>
          <a:p>
            <a:r>
              <a:rPr lang="en-CA" dirty="0"/>
              <a:t>OS is the overarching software that </a:t>
            </a:r>
          </a:p>
          <a:p>
            <a:pPr lvl="1"/>
            <a:r>
              <a:rPr lang="en-CA" dirty="0"/>
              <a:t>controls all the hardware on the computer</a:t>
            </a:r>
          </a:p>
          <a:p>
            <a:pPr lvl="1"/>
            <a:r>
              <a:rPr lang="en-CA" dirty="0"/>
              <a:t>controls and manages all other software running on the computer</a:t>
            </a:r>
          </a:p>
          <a:p>
            <a:pPr lvl="1"/>
            <a:r>
              <a:rPr lang="en-CA" dirty="0"/>
              <a:t>manages interactions with the user</a:t>
            </a:r>
          </a:p>
          <a:p>
            <a:pPr lvl="1"/>
            <a:endParaRPr lang="en-CA" dirty="0"/>
          </a:p>
          <a:p>
            <a:pPr lvl="1"/>
            <a:endParaRPr lang="en-CA" dirty="0"/>
          </a:p>
        </p:txBody>
      </p:sp>
      <p:sp>
        <p:nvSpPr>
          <p:cNvPr id="3" name="Rectangle: Rounded Corners 2">
            <a:extLst>
              <a:ext uri="{FF2B5EF4-FFF2-40B4-BE49-F238E27FC236}">
                <a16:creationId xmlns:a16="http://schemas.microsoft.com/office/drawing/2014/main" id="{571CE057-6265-9191-DE49-09A3E9C15554}"/>
              </a:ext>
            </a:extLst>
          </p:cNvPr>
          <p:cNvSpPr/>
          <p:nvPr/>
        </p:nvSpPr>
        <p:spPr>
          <a:xfrm>
            <a:off x="1527142" y="3429000"/>
            <a:ext cx="1234911" cy="67873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Hardware</a:t>
            </a:r>
          </a:p>
        </p:txBody>
      </p:sp>
      <p:sp>
        <p:nvSpPr>
          <p:cNvPr id="6" name="Rectangle: Rounded Corners 5">
            <a:extLst>
              <a:ext uri="{FF2B5EF4-FFF2-40B4-BE49-F238E27FC236}">
                <a16:creationId xmlns:a16="http://schemas.microsoft.com/office/drawing/2014/main" id="{FA47148D-1D0B-F6A2-B9E4-F374C9F7E77B}"/>
              </a:ext>
            </a:extLst>
          </p:cNvPr>
          <p:cNvSpPr/>
          <p:nvPr/>
        </p:nvSpPr>
        <p:spPr>
          <a:xfrm>
            <a:off x="1960774" y="4537288"/>
            <a:ext cx="1234911" cy="6787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OS Software</a:t>
            </a:r>
          </a:p>
        </p:txBody>
      </p:sp>
      <p:sp>
        <p:nvSpPr>
          <p:cNvPr id="7" name="Rectangle: Rounded Corners 6">
            <a:extLst>
              <a:ext uri="{FF2B5EF4-FFF2-40B4-BE49-F238E27FC236}">
                <a16:creationId xmlns:a16="http://schemas.microsoft.com/office/drawing/2014/main" id="{8F7EABB4-DFBB-C071-7081-AC555F25F480}"/>
              </a:ext>
            </a:extLst>
          </p:cNvPr>
          <p:cNvSpPr/>
          <p:nvPr/>
        </p:nvSpPr>
        <p:spPr>
          <a:xfrm>
            <a:off x="2512242" y="5612533"/>
            <a:ext cx="1234911" cy="678730"/>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t>Application Software</a:t>
            </a:r>
          </a:p>
        </p:txBody>
      </p:sp>
      <p:sp>
        <p:nvSpPr>
          <p:cNvPr id="8" name="Arrow: Up-Down 7">
            <a:extLst>
              <a:ext uri="{FF2B5EF4-FFF2-40B4-BE49-F238E27FC236}">
                <a16:creationId xmlns:a16="http://schemas.microsoft.com/office/drawing/2014/main" id="{86BF1259-99E2-E582-607C-FD19E375C912}"/>
              </a:ext>
            </a:extLst>
          </p:cNvPr>
          <p:cNvSpPr/>
          <p:nvPr/>
        </p:nvSpPr>
        <p:spPr>
          <a:xfrm>
            <a:off x="2144597" y="4087747"/>
            <a:ext cx="367645" cy="446595"/>
          </a:xfrm>
          <a:prstGeom prst="up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9" name="Arrow: Up-Down 8">
            <a:extLst>
              <a:ext uri="{FF2B5EF4-FFF2-40B4-BE49-F238E27FC236}">
                <a16:creationId xmlns:a16="http://schemas.microsoft.com/office/drawing/2014/main" id="{FD158BE2-A9FC-8387-95D6-A4A2A8CDD082}"/>
              </a:ext>
            </a:extLst>
          </p:cNvPr>
          <p:cNvSpPr/>
          <p:nvPr/>
        </p:nvSpPr>
        <p:spPr>
          <a:xfrm>
            <a:off x="2578230" y="5191960"/>
            <a:ext cx="367645" cy="446595"/>
          </a:xfrm>
          <a:prstGeom prst="up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10" name="Arrow: Left-Right 9">
            <a:extLst>
              <a:ext uri="{FF2B5EF4-FFF2-40B4-BE49-F238E27FC236}">
                <a16:creationId xmlns:a16="http://schemas.microsoft.com/office/drawing/2014/main" id="{2398A391-495B-EA4A-4CCA-FBB77F11A1D6}"/>
              </a:ext>
            </a:extLst>
          </p:cNvPr>
          <p:cNvSpPr/>
          <p:nvPr/>
        </p:nvSpPr>
        <p:spPr>
          <a:xfrm>
            <a:off x="3400379" y="4706970"/>
            <a:ext cx="980388" cy="3393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69BC05FF-398B-4ABB-5661-88A449FE13E0}"/>
              </a:ext>
            </a:extLst>
          </p:cNvPr>
          <p:cNvSpPr txBox="1"/>
          <p:nvPr/>
        </p:nvSpPr>
        <p:spPr>
          <a:xfrm>
            <a:off x="4533166" y="4686742"/>
            <a:ext cx="1341303" cy="646331"/>
          </a:xfrm>
          <a:prstGeom prst="rect">
            <a:avLst/>
          </a:prstGeom>
          <a:noFill/>
        </p:spPr>
        <p:txBody>
          <a:bodyPr wrap="square" rtlCol="0">
            <a:spAutoFit/>
          </a:bodyPr>
          <a:lstStyle/>
          <a:p>
            <a:r>
              <a:rPr lang="en-CA" dirty="0"/>
              <a:t>User interaction</a:t>
            </a:r>
          </a:p>
        </p:txBody>
      </p:sp>
      <p:sp>
        <p:nvSpPr>
          <p:cNvPr id="13" name="Arrow: Left-Right 12">
            <a:extLst>
              <a:ext uri="{FF2B5EF4-FFF2-40B4-BE49-F238E27FC236}">
                <a16:creationId xmlns:a16="http://schemas.microsoft.com/office/drawing/2014/main" id="{425A7333-3950-210E-A89C-13424B6C2A87}"/>
              </a:ext>
            </a:extLst>
          </p:cNvPr>
          <p:cNvSpPr/>
          <p:nvPr/>
        </p:nvSpPr>
        <p:spPr>
          <a:xfrm rot="19750683">
            <a:off x="3805148" y="5342235"/>
            <a:ext cx="821626" cy="339365"/>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solidFill>
                <a:schemeClr val="accent6"/>
              </a:solidFill>
            </a:endParaRPr>
          </a:p>
        </p:txBody>
      </p:sp>
    </p:spTree>
    <p:extLst>
      <p:ext uri="{BB962C8B-B14F-4D97-AF65-F5344CB8AC3E}">
        <p14:creationId xmlns:p14="http://schemas.microsoft.com/office/powerpoint/2010/main" val="456217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181AB-9B47-A972-27D4-2CF2A587FE9D}"/>
              </a:ext>
            </a:extLst>
          </p:cNvPr>
          <p:cNvSpPr>
            <a:spLocks noGrp="1"/>
          </p:cNvSpPr>
          <p:nvPr>
            <p:ph type="title"/>
          </p:nvPr>
        </p:nvSpPr>
        <p:spPr/>
        <p:txBody>
          <a:bodyPr/>
          <a:lstStyle/>
          <a:p>
            <a:r>
              <a:rPr lang="en-CA" dirty="0"/>
              <a:t>OS: Microsoft Windows</a:t>
            </a:r>
          </a:p>
        </p:txBody>
      </p:sp>
      <p:sp>
        <p:nvSpPr>
          <p:cNvPr id="8" name="Content Placeholder 7">
            <a:extLst>
              <a:ext uri="{FF2B5EF4-FFF2-40B4-BE49-F238E27FC236}">
                <a16:creationId xmlns:a16="http://schemas.microsoft.com/office/drawing/2014/main" id="{CE423611-CE80-DB14-BE0C-88D27635BFB1}"/>
              </a:ext>
            </a:extLst>
          </p:cNvPr>
          <p:cNvSpPr>
            <a:spLocks noGrp="1"/>
          </p:cNvSpPr>
          <p:nvPr>
            <p:ph idx="1"/>
          </p:nvPr>
        </p:nvSpPr>
        <p:spPr/>
        <p:txBody>
          <a:bodyPr>
            <a:normAutofit/>
          </a:bodyPr>
          <a:lstStyle/>
          <a:p>
            <a:pPr marL="0" indent="0">
              <a:buNone/>
            </a:pPr>
            <a:r>
              <a:rPr lang="en-CA" sz="2000" dirty="0"/>
              <a:t>From Windows 1 to Windows 11</a:t>
            </a:r>
          </a:p>
        </p:txBody>
      </p:sp>
      <p:pic>
        <p:nvPicPr>
          <p:cNvPr id="10" name="Picture 9">
            <a:extLst>
              <a:ext uri="{FF2B5EF4-FFF2-40B4-BE49-F238E27FC236}">
                <a16:creationId xmlns:a16="http://schemas.microsoft.com/office/drawing/2014/main" id="{3FD22271-0B47-70AA-237A-80F5DBC963B0}"/>
              </a:ext>
            </a:extLst>
          </p:cNvPr>
          <p:cNvPicPr>
            <a:picLocks noChangeAspect="1"/>
          </p:cNvPicPr>
          <p:nvPr/>
        </p:nvPicPr>
        <p:blipFill>
          <a:blip r:embed="rId2"/>
          <a:stretch>
            <a:fillRect/>
          </a:stretch>
        </p:blipFill>
        <p:spPr>
          <a:xfrm>
            <a:off x="308889" y="1698886"/>
            <a:ext cx="4672099" cy="2512930"/>
          </a:xfrm>
          <a:prstGeom prst="rect">
            <a:avLst/>
          </a:prstGeom>
        </p:spPr>
      </p:pic>
      <p:pic>
        <p:nvPicPr>
          <p:cNvPr id="12" name="Picture 11">
            <a:extLst>
              <a:ext uri="{FF2B5EF4-FFF2-40B4-BE49-F238E27FC236}">
                <a16:creationId xmlns:a16="http://schemas.microsoft.com/office/drawing/2014/main" id="{2D79CAFA-7A6B-DFE2-DF21-674C8404EBAD}"/>
              </a:ext>
            </a:extLst>
          </p:cNvPr>
          <p:cNvPicPr>
            <a:picLocks noChangeAspect="1"/>
          </p:cNvPicPr>
          <p:nvPr/>
        </p:nvPicPr>
        <p:blipFill>
          <a:blip r:embed="rId3"/>
          <a:stretch>
            <a:fillRect/>
          </a:stretch>
        </p:blipFill>
        <p:spPr>
          <a:xfrm>
            <a:off x="3171751" y="3525625"/>
            <a:ext cx="4647447" cy="2870645"/>
          </a:xfrm>
          <a:prstGeom prst="rect">
            <a:avLst/>
          </a:prstGeom>
        </p:spPr>
      </p:pic>
    </p:spTree>
    <p:extLst>
      <p:ext uri="{BB962C8B-B14F-4D97-AF65-F5344CB8AC3E}">
        <p14:creationId xmlns:p14="http://schemas.microsoft.com/office/powerpoint/2010/main" val="1025651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181AB-9B47-A972-27D4-2CF2A587FE9D}"/>
              </a:ext>
            </a:extLst>
          </p:cNvPr>
          <p:cNvSpPr>
            <a:spLocks noGrp="1"/>
          </p:cNvSpPr>
          <p:nvPr>
            <p:ph type="title"/>
          </p:nvPr>
        </p:nvSpPr>
        <p:spPr/>
        <p:txBody>
          <a:bodyPr/>
          <a:lstStyle/>
          <a:p>
            <a:r>
              <a:rPr lang="en-CA" dirty="0"/>
              <a:t>Apple Mac / OS X / macOS</a:t>
            </a:r>
          </a:p>
        </p:txBody>
      </p:sp>
      <p:sp>
        <p:nvSpPr>
          <p:cNvPr id="8" name="Content Placeholder 7">
            <a:extLst>
              <a:ext uri="{FF2B5EF4-FFF2-40B4-BE49-F238E27FC236}">
                <a16:creationId xmlns:a16="http://schemas.microsoft.com/office/drawing/2014/main" id="{CE423611-CE80-DB14-BE0C-88D27635BFB1}"/>
              </a:ext>
            </a:extLst>
          </p:cNvPr>
          <p:cNvSpPr>
            <a:spLocks noGrp="1"/>
          </p:cNvSpPr>
          <p:nvPr>
            <p:ph idx="1"/>
          </p:nvPr>
        </p:nvSpPr>
        <p:spPr/>
        <p:txBody>
          <a:bodyPr/>
          <a:lstStyle/>
          <a:p>
            <a:endParaRPr lang="en-CA" dirty="0"/>
          </a:p>
        </p:txBody>
      </p:sp>
      <p:pic>
        <p:nvPicPr>
          <p:cNvPr id="4" name="Picture 3">
            <a:extLst>
              <a:ext uri="{FF2B5EF4-FFF2-40B4-BE49-F238E27FC236}">
                <a16:creationId xmlns:a16="http://schemas.microsoft.com/office/drawing/2014/main" id="{94B7E60C-6DAD-E2EB-A301-22C9A25B844D}"/>
              </a:ext>
            </a:extLst>
          </p:cNvPr>
          <p:cNvPicPr>
            <a:picLocks noChangeAspect="1"/>
          </p:cNvPicPr>
          <p:nvPr/>
        </p:nvPicPr>
        <p:blipFill>
          <a:blip r:embed="rId2"/>
          <a:stretch>
            <a:fillRect/>
          </a:stretch>
        </p:blipFill>
        <p:spPr>
          <a:xfrm>
            <a:off x="465239" y="1094259"/>
            <a:ext cx="4035672" cy="2671230"/>
          </a:xfrm>
          <a:prstGeom prst="rect">
            <a:avLst/>
          </a:prstGeom>
        </p:spPr>
      </p:pic>
      <p:pic>
        <p:nvPicPr>
          <p:cNvPr id="6" name="Picture 5">
            <a:extLst>
              <a:ext uri="{FF2B5EF4-FFF2-40B4-BE49-F238E27FC236}">
                <a16:creationId xmlns:a16="http://schemas.microsoft.com/office/drawing/2014/main" id="{EC3BD0FC-F2E1-5AAE-D68C-11135AFAEA1C}"/>
              </a:ext>
            </a:extLst>
          </p:cNvPr>
          <p:cNvPicPr>
            <a:picLocks noChangeAspect="1"/>
          </p:cNvPicPr>
          <p:nvPr/>
        </p:nvPicPr>
        <p:blipFill>
          <a:blip r:embed="rId3"/>
          <a:stretch>
            <a:fillRect/>
          </a:stretch>
        </p:blipFill>
        <p:spPr>
          <a:xfrm>
            <a:off x="2747026" y="3231009"/>
            <a:ext cx="5213023" cy="2945954"/>
          </a:xfrm>
          <a:prstGeom prst="rect">
            <a:avLst/>
          </a:prstGeom>
        </p:spPr>
      </p:pic>
    </p:spTree>
    <p:extLst>
      <p:ext uri="{BB962C8B-B14F-4D97-AF65-F5344CB8AC3E}">
        <p14:creationId xmlns:p14="http://schemas.microsoft.com/office/powerpoint/2010/main" val="1668041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B64FB-9E01-E3A3-1463-FFE41B065FD2}"/>
              </a:ext>
            </a:extLst>
          </p:cNvPr>
          <p:cNvSpPr>
            <a:spLocks noGrp="1"/>
          </p:cNvSpPr>
          <p:nvPr>
            <p:ph type="title"/>
          </p:nvPr>
        </p:nvSpPr>
        <p:spPr>
          <a:xfrm>
            <a:off x="628650" y="317991"/>
            <a:ext cx="7886700" cy="980097"/>
          </a:xfrm>
        </p:spPr>
        <p:txBody>
          <a:bodyPr/>
          <a:lstStyle/>
          <a:p>
            <a:r>
              <a:rPr lang="en-CA" dirty="0"/>
              <a:t>History of Computers</a:t>
            </a:r>
          </a:p>
        </p:txBody>
      </p:sp>
      <p:sp>
        <p:nvSpPr>
          <p:cNvPr id="5" name="Slide Number Placeholder 4">
            <a:extLst>
              <a:ext uri="{FF2B5EF4-FFF2-40B4-BE49-F238E27FC236}">
                <a16:creationId xmlns:a16="http://schemas.microsoft.com/office/drawing/2014/main" id="{019A83B4-2FFA-491D-A54C-E42A1B203F6F}"/>
              </a:ext>
            </a:extLst>
          </p:cNvPr>
          <p:cNvSpPr>
            <a:spLocks noGrp="1"/>
          </p:cNvSpPr>
          <p:nvPr>
            <p:ph type="sldNum" sz="quarter" idx="12"/>
          </p:nvPr>
        </p:nvSpPr>
        <p:spPr>
          <a:prstGeom prst="rect">
            <a:avLst/>
          </a:prstGeom>
        </p:spPr>
        <p:txBody>
          <a:bodyPr vert="horz" lIns="68580" tIns="34290" rIns="68580" bIns="34290" rtlCol="0" anchor="ctr">
            <a:normAutofit/>
          </a:bodyPr>
          <a:lstStyle/>
          <a:p>
            <a:pPr>
              <a:spcAft>
                <a:spcPts val="450"/>
              </a:spcAft>
            </a:pPr>
            <a:fld id="{5C35FCF4-C3EF-BD43-82E0-05BC237DAD2A}" type="slidenum">
              <a:rPr lang="en-US" sz="900">
                <a:solidFill>
                  <a:srgbClr val="FFFFFF"/>
                </a:solidFill>
              </a:rPr>
              <a:pPr>
                <a:spcAft>
                  <a:spcPts val="450"/>
                </a:spcAft>
              </a:pPr>
              <a:t>2</a:t>
            </a:fld>
            <a:endParaRPr lang="en-US" sz="900">
              <a:solidFill>
                <a:srgbClr val="FFFFFF"/>
              </a:solidFill>
            </a:endParaRPr>
          </a:p>
        </p:txBody>
      </p:sp>
      <p:pic>
        <p:nvPicPr>
          <p:cNvPr id="4" name="Content Placeholder 6" descr="A group of people in a library&#10;&#10;Description automatically generated">
            <a:extLst>
              <a:ext uri="{FF2B5EF4-FFF2-40B4-BE49-F238E27FC236}">
                <a16:creationId xmlns:a16="http://schemas.microsoft.com/office/drawing/2014/main" id="{63F325A5-7904-460C-B072-58E671405D34}"/>
              </a:ext>
            </a:extLst>
          </p:cNvPr>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a:stretch/>
        </p:blipFill>
        <p:spPr>
          <a:xfrm>
            <a:off x="0" y="1090318"/>
            <a:ext cx="9144000" cy="5143500"/>
          </a:xfrm>
          <a:prstGeom prst="rect">
            <a:avLst/>
          </a:prstGeom>
        </p:spPr>
      </p:pic>
    </p:spTree>
    <p:extLst>
      <p:ext uri="{BB962C8B-B14F-4D97-AF65-F5344CB8AC3E}">
        <p14:creationId xmlns:p14="http://schemas.microsoft.com/office/powerpoint/2010/main" val="27662488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90E15-3214-BC82-E8EA-AF69A96A152D}"/>
              </a:ext>
            </a:extLst>
          </p:cNvPr>
          <p:cNvSpPr>
            <a:spLocks noGrp="1"/>
          </p:cNvSpPr>
          <p:nvPr>
            <p:ph type="title"/>
          </p:nvPr>
        </p:nvSpPr>
        <p:spPr/>
        <p:txBody>
          <a:bodyPr/>
          <a:lstStyle/>
          <a:p>
            <a:r>
              <a:rPr lang="en-CA" dirty="0"/>
              <a:t>Linux</a:t>
            </a:r>
          </a:p>
        </p:txBody>
      </p:sp>
      <p:sp>
        <p:nvSpPr>
          <p:cNvPr id="3" name="Content Placeholder 2">
            <a:extLst>
              <a:ext uri="{FF2B5EF4-FFF2-40B4-BE49-F238E27FC236}">
                <a16:creationId xmlns:a16="http://schemas.microsoft.com/office/drawing/2014/main" id="{5C4FB39C-50FF-02B4-39BF-737D9597193A}"/>
              </a:ext>
            </a:extLst>
          </p:cNvPr>
          <p:cNvSpPr>
            <a:spLocks noGrp="1"/>
          </p:cNvSpPr>
          <p:nvPr>
            <p:ph idx="1"/>
          </p:nvPr>
        </p:nvSpPr>
        <p:spPr>
          <a:xfrm>
            <a:off x="628650" y="1354015"/>
            <a:ext cx="4884383" cy="2205931"/>
          </a:xfrm>
        </p:spPr>
        <p:txBody>
          <a:bodyPr>
            <a:normAutofit fontScale="85000" lnSpcReduction="20000"/>
          </a:bodyPr>
          <a:lstStyle/>
          <a:p>
            <a:r>
              <a:rPr lang="en-CA" b="1" dirty="0"/>
              <a:t>Free and open source </a:t>
            </a:r>
            <a:r>
              <a:rPr lang="en-CA" dirty="0"/>
              <a:t>software started by Linus Torvalds (1991), who also originally developed Git</a:t>
            </a:r>
          </a:p>
          <a:p>
            <a:endParaRPr lang="en-CA" dirty="0"/>
          </a:p>
          <a:p>
            <a:r>
              <a:rPr lang="en-CA" dirty="0"/>
              <a:t>Linus only built the Linux kernel (the core), but many other people contributed to the rest of the OS</a:t>
            </a:r>
          </a:p>
          <a:p>
            <a:endParaRPr lang="en-CA" dirty="0"/>
          </a:p>
          <a:p>
            <a:endParaRPr lang="en-CA" dirty="0"/>
          </a:p>
          <a:p>
            <a:endParaRPr lang="en-CA" dirty="0"/>
          </a:p>
        </p:txBody>
      </p:sp>
      <p:pic>
        <p:nvPicPr>
          <p:cNvPr id="5" name="Picture 4">
            <a:extLst>
              <a:ext uri="{FF2B5EF4-FFF2-40B4-BE49-F238E27FC236}">
                <a16:creationId xmlns:a16="http://schemas.microsoft.com/office/drawing/2014/main" id="{CA2B8100-625B-32B5-9F04-925A9E8F7CD2}"/>
              </a:ext>
            </a:extLst>
          </p:cNvPr>
          <p:cNvPicPr>
            <a:picLocks noChangeAspect="1"/>
          </p:cNvPicPr>
          <p:nvPr/>
        </p:nvPicPr>
        <p:blipFill>
          <a:blip r:embed="rId3"/>
          <a:stretch>
            <a:fillRect/>
          </a:stretch>
        </p:blipFill>
        <p:spPr>
          <a:xfrm>
            <a:off x="3491128" y="3639845"/>
            <a:ext cx="4293726" cy="2438836"/>
          </a:xfrm>
          <a:prstGeom prst="rect">
            <a:avLst/>
          </a:prstGeom>
        </p:spPr>
      </p:pic>
      <p:sp>
        <p:nvSpPr>
          <p:cNvPr id="7" name="TextBox 6">
            <a:extLst>
              <a:ext uri="{FF2B5EF4-FFF2-40B4-BE49-F238E27FC236}">
                <a16:creationId xmlns:a16="http://schemas.microsoft.com/office/drawing/2014/main" id="{CAD9A04B-CC1D-E5E9-D9AB-36FC3CAA4F96}"/>
              </a:ext>
            </a:extLst>
          </p:cNvPr>
          <p:cNvSpPr txBox="1"/>
          <p:nvPr/>
        </p:nvSpPr>
        <p:spPr>
          <a:xfrm>
            <a:off x="628650" y="3559946"/>
            <a:ext cx="2561207" cy="2677656"/>
          </a:xfrm>
          <a:prstGeom prst="rect">
            <a:avLst/>
          </a:prstGeom>
          <a:noFill/>
        </p:spPr>
        <p:txBody>
          <a:bodyPr wrap="square">
            <a:spAutoFit/>
          </a:bodyPr>
          <a:lstStyle/>
          <a:p>
            <a:pPr marL="342900" indent="-342900">
              <a:buFont typeface="Arial" panose="020B0604020202020204" pitchFamily="34" charset="0"/>
              <a:buChar char="•"/>
            </a:pPr>
            <a:r>
              <a:rPr lang="en-CA" sz="2400" dirty="0"/>
              <a:t>Linux = Family of Unix-like OS with the Linux kernel </a:t>
            </a:r>
          </a:p>
          <a:p>
            <a:pPr marL="342900" indent="-342900">
              <a:buFont typeface="Arial" panose="020B0604020202020204" pitchFamily="34" charset="0"/>
              <a:buChar char="•"/>
            </a:pPr>
            <a:r>
              <a:rPr lang="en-CA" sz="2400" dirty="0"/>
              <a:t>Android also uses the Linux kernel</a:t>
            </a:r>
          </a:p>
        </p:txBody>
      </p:sp>
    </p:spTree>
    <p:extLst>
      <p:ext uri="{BB962C8B-B14F-4D97-AF65-F5344CB8AC3E}">
        <p14:creationId xmlns:p14="http://schemas.microsoft.com/office/powerpoint/2010/main" val="1447366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237C-8383-2F4B-E27D-8B7378C01345}"/>
              </a:ext>
            </a:extLst>
          </p:cNvPr>
          <p:cNvSpPr>
            <a:spLocks noGrp="1"/>
          </p:cNvSpPr>
          <p:nvPr>
            <p:ph type="title"/>
          </p:nvPr>
        </p:nvSpPr>
        <p:spPr/>
        <p:txBody>
          <a:bodyPr/>
          <a:lstStyle/>
          <a:p>
            <a:r>
              <a:rPr lang="en-CA" dirty="0"/>
              <a:t>Linux</a:t>
            </a:r>
          </a:p>
        </p:txBody>
      </p:sp>
      <p:sp>
        <p:nvSpPr>
          <p:cNvPr id="3" name="Content Placeholder 2">
            <a:extLst>
              <a:ext uri="{FF2B5EF4-FFF2-40B4-BE49-F238E27FC236}">
                <a16:creationId xmlns:a16="http://schemas.microsoft.com/office/drawing/2014/main" id="{0817BE0C-480E-D9EE-C588-9A837BEC2808}"/>
              </a:ext>
            </a:extLst>
          </p:cNvPr>
          <p:cNvSpPr>
            <a:spLocks noGrp="1"/>
          </p:cNvSpPr>
          <p:nvPr>
            <p:ph idx="1"/>
          </p:nvPr>
        </p:nvSpPr>
        <p:spPr/>
        <p:txBody>
          <a:bodyPr/>
          <a:lstStyle/>
          <a:p>
            <a:r>
              <a:rPr lang="en-CA" dirty="0"/>
              <a:t>There is not just one “Linux OS”, but hundreds of them</a:t>
            </a:r>
          </a:p>
          <a:p>
            <a:r>
              <a:rPr lang="en-CA" dirty="0"/>
              <a:t>Because it is </a:t>
            </a:r>
            <a:r>
              <a:rPr lang="en-CA" b="1" dirty="0"/>
              <a:t>free and open source</a:t>
            </a:r>
            <a:r>
              <a:rPr lang="en-CA" dirty="0"/>
              <a:t>, anyone can take it and make their own version (distribution)</a:t>
            </a:r>
          </a:p>
          <a:p>
            <a:endParaRPr lang="en-CA" dirty="0"/>
          </a:p>
        </p:txBody>
      </p:sp>
      <p:pic>
        <p:nvPicPr>
          <p:cNvPr id="5" name="Picture 4">
            <a:extLst>
              <a:ext uri="{FF2B5EF4-FFF2-40B4-BE49-F238E27FC236}">
                <a16:creationId xmlns:a16="http://schemas.microsoft.com/office/drawing/2014/main" id="{7A6BCDF4-05DF-D583-349B-DFD5DE6293B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955612" y="3045029"/>
            <a:ext cx="4010181" cy="3007636"/>
          </a:xfrm>
          <a:prstGeom prst="rect">
            <a:avLst/>
          </a:prstGeom>
        </p:spPr>
      </p:pic>
      <p:sp>
        <p:nvSpPr>
          <p:cNvPr id="6" name="TextBox 5">
            <a:extLst>
              <a:ext uri="{FF2B5EF4-FFF2-40B4-BE49-F238E27FC236}">
                <a16:creationId xmlns:a16="http://schemas.microsoft.com/office/drawing/2014/main" id="{1A7002BE-2A80-44F1-9F50-37B8BF4CDDA8}"/>
              </a:ext>
            </a:extLst>
          </p:cNvPr>
          <p:cNvSpPr txBox="1"/>
          <p:nvPr/>
        </p:nvSpPr>
        <p:spPr>
          <a:xfrm>
            <a:off x="2992459" y="6127491"/>
            <a:ext cx="2973335" cy="230832"/>
          </a:xfrm>
          <a:prstGeom prst="rect">
            <a:avLst/>
          </a:prstGeom>
          <a:noFill/>
        </p:spPr>
        <p:txBody>
          <a:bodyPr wrap="square" rtlCol="0">
            <a:spAutoFit/>
          </a:bodyPr>
          <a:lstStyle/>
          <a:p>
            <a:r>
              <a:rPr lang="en-CA" sz="900">
                <a:hlinkClick r:id="rId4" tooltip="http://eldjinformatico.blogspot.com/2017/07/distribuciones-linux-capitulo-3.html"/>
              </a:rPr>
              <a:t>This Photo</a:t>
            </a:r>
            <a:r>
              <a:rPr lang="en-CA" sz="900"/>
              <a:t> by Unknown Author is licensed under </a:t>
            </a:r>
            <a:r>
              <a:rPr lang="en-CA" sz="900">
                <a:hlinkClick r:id="rId5" tooltip="https://creativecommons.org/licenses/by-sa/3.0/"/>
              </a:rPr>
              <a:t>CC BY-SA</a:t>
            </a:r>
            <a:endParaRPr lang="en-CA" sz="900"/>
          </a:p>
        </p:txBody>
      </p:sp>
    </p:spTree>
    <p:extLst>
      <p:ext uri="{BB962C8B-B14F-4D97-AF65-F5344CB8AC3E}">
        <p14:creationId xmlns:p14="http://schemas.microsoft.com/office/powerpoint/2010/main" val="39325218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7084A-02F6-E689-FFCA-483491099477}"/>
              </a:ext>
            </a:extLst>
          </p:cNvPr>
          <p:cNvSpPr>
            <a:spLocks noGrp="1"/>
          </p:cNvSpPr>
          <p:nvPr>
            <p:ph type="title"/>
          </p:nvPr>
        </p:nvSpPr>
        <p:spPr/>
        <p:txBody>
          <a:bodyPr/>
          <a:lstStyle/>
          <a:p>
            <a:r>
              <a:rPr lang="en-CA" dirty="0"/>
              <a:t>Linux</a:t>
            </a:r>
          </a:p>
        </p:txBody>
      </p:sp>
      <p:sp>
        <p:nvSpPr>
          <p:cNvPr id="3" name="Content Placeholder 2">
            <a:extLst>
              <a:ext uri="{FF2B5EF4-FFF2-40B4-BE49-F238E27FC236}">
                <a16:creationId xmlns:a16="http://schemas.microsoft.com/office/drawing/2014/main" id="{FC9308CF-6ECD-FE7A-C3A7-612668637F2D}"/>
              </a:ext>
            </a:extLst>
          </p:cNvPr>
          <p:cNvSpPr>
            <a:spLocks noGrp="1"/>
          </p:cNvSpPr>
          <p:nvPr>
            <p:ph idx="1"/>
          </p:nvPr>
        </p:nvSpPr>
        <p:spPr/>
        <p:txBody>
          <a:bodyPr/>
          <a:lstStyle/>
          <a:p>
            <a:r>
              <a:rPr lang="en-CA" dirty="0"/>
              <a:t>In addition, every Linux distribution can be customized using Desktop Environments giving it different apps and a different look and feel</a:t>
            </a:r>
          </a:p>
          <a:p>
            <a:endParaRPr lang="en-CA" dirty="0"/>
          </a:p>
        </p:txBody>
      </p:sp>
      <p:pic>
        <p:nvPicPr>
          <p:cNvPr id="7" name="Picture 6">
            <a:extLst>
              <a:ext uri="{FF2B5EF4-FFF2-40B4-BE49-F238E27FC236}">
                <a16:creationId xmlns:a16="http://schemas.microsoft.com/office/drawing/2014/main" id="{638679D7-6998-2583-047D-AEA935E66E39}"/>
              </a:ext>
            </a:extLst>
          </p:cNvPr>
          <p:cNvPicPr>
            <a:picLocks noChangeAspect="1"/>
          </p:cNvPicPr>
          <p:nvPr/>
        </p:nvPicPr>
        <p:blipFill>
          <a:blip r:embed="rId2"/>
          <a:stretch>
            <a:fillRect/>
          </a:stretch>
        </p:blipFill>
        <p:spPr>
          <a:xfrm>
            <a:off x="1828801" y="4447750"/>
            <a:ext cx="3245722" cy="1843513"/>
          </a:xfrm>
          <a:prstGeom prst="rect">
            <a:avLst/>
          </a:prstGeom>
        </p:spPr>
      </p:pic>
      <p:pic>
        <p:nvPicPr>
          <p:cNvPr id="9" name="Picture 8">
            <a:extLst>
              <a:ext uri="{FF2B5EF4-FFF2-40B4-BE49-F238E27FC236}">
                <a16:creationId xmlns:a16="http://schemas.microsoft.com/office/drawing/2014/main" id="{38B88C31-8D8C-456F-0716-3C36D9BBD55C}"/>
              </a:ext>
            </a:extLst>
          </p:cNvPr>
          <p:cNvPicPr>
            <a:picLocks noChangeAspect="1"/>
          </p:cNvPicPr>
          <p:nvPr/>
        </p:nvPicPr>
        <p:blipFill>
          <a:blip r:embed="rId3"/>
          <a:stretch>
            <a:fillRect/>
          </a:stretch>
        </p:blipFill>
        <p:spPr>
          <a:xfrm>
            <a:off x="4211413" y="2654098"/>
            <a:ext cx="3265839" cy="1793652"/>
          </a:xfrm>
          <a:prstGeom prst="rect">
            <a:avLst/>
          </a:prstGeom>
        </p:spPr>
      </p:pic>
      <p:pic>
        <p:nvPicPr>
          <p:cNvPr id="11" name="Picture 10">
            <a:extLst>
              <a:ext uri="{FF2B5EF4-FFF2-40B4-BE49-F238E27FC236}">
                <a16:creationId xmlns:a16="http://schemas.microsoft.com/office/drawing/2014/main" id="{C8001CDF-804C-95A6-8623-57C55F1B4798}"/>
              </a:ext>
            </a:extLst>
          </p:cNvPr>
          <p:cNvPicPr>
            <a:picLocks noChangeAspect="1"/>
          </p:cNvPicPr>
          <p:nvPr/>
        </p:nvPicPr>
        <p:blipFill>
          <a:blip r:embed="rId4"/>
          <a:stretch>
            <a:fillRect/>
          </a:stretch>
        </p:blipFill>
        <p:spPr>
          <a:xfrm>
            <a:off x="628650" y="2604238"/>
            <a:ext cx="3299090" cy="1843512"/>
          </a:xfrm>
          <a:prstGeom prst="rect">
            <a:avLst/>
          </a:prstGeom>
        </p:spPr>
      </p:pic>
      <p:sp>
        <p:nvSpPr>
          <p:cNvPr id="4" name="Rectangle: Rounded Corners 3">
            <a:extLst>
              <a:ext uri="{FF2B5EF4-FFF2-40B4-BE49-F238E27FC236}">
                <a16:creationId xmlns:a16="http://schemas.microsoft.com/office/drawing/2014/main" id="{F57AF902-CE2C-8D76-F576-B1D8C7CE551E}"/>
              </a:ext>
            </a:extLst>
          </p:cNvPr>
          <p:cNvSpPr/>
          <p:nvPr/>
        </p:nvSpPr>
        <p:spPr>
          <a:xfrm>
            <a:off x="5555226" y="4709652"/>
            <a:ext cx="3048000" cy="167148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Our computer lab</a:t>
            </a:r>
          </a:p>
          <a:p>
            <a:pPr algn="ctr"/>
            <a:endParaRPr lang="en-CA" dirty="0"/>
          </a:p>
          <a:p>
            <a:pPr algn="ctr"/>
            <a:r>
              <a:rPr lang="en-CA" dirty="0"/>
              <a:t>Linux distribution: </a:t>
            </a:r>
          </a:p>
          <a:p>
            <a:pPr algn="ctr"/>
            <a:r>
              <a:rPr lang="en-CA" dirty="0"/>
              <a:t>Fedora </a:t>
            </a:r>
          </a:p>
          <a:p>
            <a:pPr algn="ctr"/>
            <a:r>
              <a:rPr lang="en-CA" dirty="0"/>
              <a:t>Desktop Environment: Cinnamon</a:t>
            </a:r>
          </a:p>
        </p:txBody>
      </p:sp>
    </p:spTree>
    <p:extLst>
      <p:ext uri="{BB962C8B-B14F-4D97-AF65-F5344CB8AC3E}">
        <p14:creationId xmlns:p14="http://schemas.microsoft.com/office/powerpoint/2010/main" val="1318915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7A735-A93E-FE3B-3436-61F63CB593E1}"/>
              </a:ext>
            </a:extLst>
          </p:cNvPr>
          <p:cNvSpPr>
            <a:spLocks noGrp="1"/>
          </p:cNvSpPr>
          <p:nvPr>
            <p:ph type="title"/>
          </p:nvPr>
        </p:nvSpPr>
        <p:spPr/>
        <p:txBody>
          <a:bodyPr/>
          <a:lstStyle/>
          <a:p>
            <a:r>
              <a:rPr lang="en-CA" dirty="0"/>
              <a:t>Linux file system</a:t>
            </a:r>
          </a:p>
        </p:txBody>
      </p:sp>
      <p:sp>
        <p:nvSpPr>
          <p:cNvPr id="3" name="Content Placeholder 2">
            <a:extLst>
              <a:ext uri="{FF2B5EF4-FFF2-40B4-BE49-F238E27FC236}">
                <a16:creationId xmlns:a16="http://schemas.microsoft.com/office/drawing/2014/main" id="{8EC20D27-F34B-62EB-4C82-8CFDD512F071}"/>
              </a:ext>
            </a:extLst>
          </p:cNvPr>
          <p:cNvSpPr>
            <a:spLocks noGrp="1"/>
          </p:cNvSpPr>
          <p:nvPr>
            <p:ph idx="1"/>
          </p:nvPr>
        </p:nvSpPr>
        <p:spPr>
          <a:xfrm>
            <a:off x="628651" y="1354015"/>
            <a:ext cx="7103800" cy="2074985"/>
          </a:xfrm>
        </p:spPr>
        <p:txBody>
          <a:bodyPr>
            <a:normAutofit fontScale="77500" lnSpcReduction="20000"/>
          </a:bodyPr>
          <a:lstStyle/>
          <a:p>
            <a:r>
              <a:rPr lang="en-CA" dirty="0"/>
              <a:t>Regardless of how it looks, underneath the hood Linux is all the same</a:t>
            </a:r>
          </a:p>
          <a:p>
            <a:endParaRPr lang="en-CA" dirty="0"/>
          </a:p>
          <a:p>
            <a:r>
              <a:rPr lang="en-CA" dirty="0"/>
              <a:t> In fact, the Linux shell (terminal) is the original user interface</a:t>
            </a:r>
          </a:p>
          <a:p>
            <a:pPr lvl="1"/>
            <a:r>
              <a:rPr lang="en-CA" dirty="0"/>
              <a:t>Any graphical desktop environment is only an “add-on” to the OS</a:t>
            </a:r>
          </a:p>
        </p:txBody>
      </p:sp>
      <p:pic>
        <p:nvPicPr>
          <p:cNvPr id="5" name="Picture 4">
            <a:extLst>
              <a:ext uri="{FF2B5EF4-FFF2-40B4-BE49-F238E27FC236}">
                <a16:creationId xmlns:a16="http://schemas.microsoft.com/office/drawing/2014/main" id="{8D87C152-06CC-9A2A-83B9-6D2F546E512D}"/>
              </a:ext>
            </a:extLst>
          </p:cNvPr>
          <p:cNvPicPr>
            <a:picLocks noChangeAspect="1"/>
          </p:cNvPicPr>
          <p:nvPr/>
        </p:nvPicPr>
        <p:blipFill>
          <a:blip r:embed="rId3"/>
          <a:stretch>
            <a:fillRect/>
          </a:stretch>
        </p:blipFill>
        <p:spPr>
          <a:xfrm>
            <a:off x="1467393" y="3429000"/>
            <a:ext cx="5663215" cy="2755490"/>
          </a:xfrm>
          <a:prstGeom prst="rect">
            <a:avLst/>
          </a:prstGeom>
        </p:spPr>
      </p:pic>
    </p:spTree>
    <p:extLst>
      <p:ext uri="{BB962C8B-B14F-4D97-AF65-F5344CB8AC3E}">
        <p14:creationId xmlns:p14="http://schemas.microsoft.com/office/powerpoint/2010/main" val="19883606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CDEF34-859E-6BC6-272C-A676C91F931A}"/>
              </a:ext>
            </a:extLst>
          </p:cNvPr>
          <p:cNvSpPr txBox="1"/>
          <p:nvPr/>
        </p:nvSpPr>
        <p:spPr>
          <a:xfrm>
            <a:off x="4142792" y="4881857"/>
            <a:ext cx="4572000" cy="1754326"/>
          </a:xfrm>
          <a:prstGeom prst="rect">
            <a:avLst/>
          </a:prstGeom>
          <a:noFill/>
        </p:spPr>
        <p:txBody>
          <a:bodyPr wrap="square">
            <a:spAutoFit/>
          </a:bodyPr>
          <a:lstStyle/>
          <a:p>
            <a:r>
              <a:rPr lang="en-CA" dirty="0"/>
              <a:t>Credits</a:t>
            </a:r>
          </a:p>
          <a:p>
            <a:endParaRPr lang="en-CA" dirty="0"/>
          </a:p>
          <a:p>
            <a:r>
              <a:rPr lang="en-US" dirty="0"/>
              <a:t>Content created and adapted for CPSC 231 by Jonathan Hudson and Richard Zhao.</a:t>
            </a:r>
          </a:p>
          <a:p>
            <a:endParaRPr lang="en-CA" dirty="0"/>
          </a:p>
          <a:p>
            <a:endParaRPr lang="en-CA" dirty="0"/>
          </a:p>
        </p:txBody>
      </p:sp>
    </p:spTree>
    <p:extLst>
      <p:ext uri="{BB962C8B-B14F-4D97-AF65-F5344CB8AC3E}">
        <p14:creationId xmlns:p14="http://schemas.microsoft.com/office/powerpoint/2010/main" val="629436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abacus, object&#10;&#10;Description automatically generated">
            <a:extLst>
              <a:ext uri="{FF2B5EF4-FFF2-40B4-BE49-F238E27FC236}">
                <a16:creationId xmlns:a16="http://schemas.microsoft.com/office/drawing/2014/main" id="{FFABA299-343C-4014-BA94-6780057715DD}"/>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25000"/>
          <a:stretch/>
        </p:blipFill>
        <p:spPr>
          <a:xfrm>
            <a:off x="15" y="857257"/>
            <a:ext cx="9143986" cy="5143493"/>
          </a:xfrm>
          <a:prstGeom prst="rect">
            <a:avLst/>
          </a:prstGeom>
        </p:spPr>
      </p:pic>
      <p:sp>
        <p:nvSpPr>
          <p:cNvPr id="2" name="Title 1">
            <a:extLst>
              <a:ext uri="{FF2B5EF4-FFF2-40B4-BE49-F238E27FC236}">
                <a16:creationId xmlns:a16="http://schemas.microsoft.com/office/drawing/2014/main" id="{D2F6AF36-208D-4D0A-9764-5CA36902BA6F}"/>
              </a:ext>
            </a:extLst>
          </p:cNvPr>
          <p:cNvSpPr>
            <a:spLocks noGrp="1"/>
          </p:cNvSpPr>
          <p:nvPr>
            <p:ph type="title"/>
          </p:nvPr>
        </p:nvSpPr>
        <p:spPr>
          <a:xfrm>
            <a:off x="303415" y="3921225"/>
            <a:ext cx="6808922" cy="1790700"/>
          </a:xfrm>
        </p:spPr>
        <p:txBody>
          <a:bodyPr vert="horz" lIns="68580" tIns="34290" rIns="68580" bIns="34290" rtlCol="0" anchor="b">
            <a:normAutofit/>
          </a:bodyPr>
          <a:lstStyle/>
          <a:p>
            <a:pPr>
              <a:defRPr/>
            </a:pPr>
            <a:r>
              <a:rPr lang="en-US" sz="4950" dirty="0"/>
              <a:t>Abacus </a:t>
            </a:r>
            <a:br>
              <a:rPr lang="en-US" sz="4950" dirty="0"/>
            </a:br>
            <a:r>
              <a:rPr lang="en-US" sz="4950" dirty="0"/>
              <a:t>inv. ~300-400 B.C</a:t>
            </a:r>
          </a:p>
        </p:txBody>
      </p:sp>
      <p:sp>
        <p:nvSpPr>
          <p:cNvPr id="7" name="TextBox 6">
            <a:extLst>
              <a:ext uri="{FF2B5EF4-FFF2-40B4-BE49-F238E27FC236}">
                <a16:creationId xmlns:a16="http://schemas.microsoft.com/office/drawing/2014/main" id="{FE80BD82-F10B-472A-ABB6-50DC9154735A}"/>
              </a:ext>
            </a:extLst>
          </p:cNvPr>
          <p:cNvSpPr txBox="1"/>
          <p:nvPr/>
        </p:nvSpPr>
        <p:spPr>
          <a:xfrm>
            <a:off x="7378774" y="5850709"/>
            <a:ext cx="1765227" cy="173124"/>
          </a:xfrm>
          <a:prstGeom prst="rect">
            <a:avLst/>
          </a:prstGeom>
          <a:solidFill>
            <a:srgbClr val="000000"/>
          </a:solidFill>
        </p:spPr>
        <p:txBody>
          <a:bodyPr wrap="none" rtlCol="0">
            <a:spAutoFit/>
          </a:bodyPr>
          <a:lstStyle/>
          <a:p>
            <a:pPr algn="r">
              <a:spcAft>
                <a:spcPts val="450"/>
              </a:spcAft>
            </a:pPr>
            <a:r>
              <a:rPr lang="en-CA" sz="525">
                <a:solidFill>
                  <a:srgbClr val="FFFFFF"/>
                </a:solidFill>
                <a:hlinkClick r:id="rId4" tooltip="https://en.wikipedia.org/wiki/Abacus">
                  <a:extLst>
                    <a:ext uri="{A12FA001-AC4F-418D-AE19-62706E023703}">
                      <ahyp:hlinkClr xmlns:ahyp="http://schemas.microsoft.com/office/drawing/2018/hyperlinkcolor" val="tx"/>
                    </a:ext>
                  </a:extLst>
                </a:hlinkClick>
              </a:rPr>
              <a:t>This Photo</a:t>
            </a:r>
            <a:r>
              <a:rPr lang="en-CA" sz="525">
                <a:solidFill>
                  <a:srgbClr val="FFFFFF"/>
                </a:solidFill>
              </a:rPr>
              <a:t> by Unknown Author is licensed under </a:t>
            </a:r>
            <a:r>
              <a:rPr lang="en-CA" sz="525">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CA" sz="525">
              <a:solidFill>
                <a:srgbClr val="FFFFFF"/>
              </a:solidFill>
            </a:endParaRPr>
          </a:p>
        </p:txBody>
      </p:sp>
    </p:spTree>
    <p:extLst>
      <p:ext uri="{BB962C8B-B14F-4D97-AF65-F5344CB8AC3E}">
        <p14:creationId xmlns:p14="http://schemas.microsoft.com/office/powerpoint/2010/main" val="1295545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700C6-CA8E-44C1-A4C5-A7E56FA0BB20}"/>
              </a:ext>
            </a:extLst>
          </p:cNvPr>
          <p:cNvSpPr>
            <a:spLocks noGrp="1"/>
          </p:cNvSpPr>
          <p:nvPr>
            <p:ph type="title"/>
          </p:nvPr>
        </p:nvSpPr>
        <p:spPr/>
        <p:txBody>
          <a:bodyPr/>
          <a:lstStyle/>
          <a:p>
            <a:r>
              <a:rPr lang="en-CA" dirty="0"/>
              <a:t> </a:t>
            </a:r>
            <a:endParaRPr lang="en-US" dirty="0"/>
          </a:p>
        </p:txBody>
      </p:sp>
      <p:sp>
        <p:nvSpPr>
          <p:cNvPr id="7" name="Content Placeholder 6">
            <a:extLst>
              <a:ext uri="{FF2B5EF4-FFF2-40B4-BE49-F238E27FC236}">
                <a16:creationId xmlns:a16="http://schemas.microsoft.com/office/drawing/2014/main" id="{7B344FD0-F07F-41D1-80FD-931300314BD9}"/>
              </a:ext>
            </a:extLst>
          </p:cNvPr>
          <p:cNvSpPr>
            <a:spLocks noGrp="1"/>
          </p:cNvSpPr>
          <p:nvPr>
            <p:ph idx="1"/>
          </p:nvPr>
        </p:nvSpPr>
        <p:spPr>
          <a:xfrm>
            <a:off x="628650" y="1354015"/>
            <a:ext cx="3585131" cy="4822948"/>
          </a:xfrm>
        </p:spPr>
        <p:txBody>
          <a:bodyPr>
            <a:normAutofit fontScale="85000" lnSpcReduction="20000"/>
          </a:bodyPr>
          <a:lstStyle/>
          <a:p>
            <a:r>
              <a:rPr lang="en-CA" dirty="0"/>
              <a:t>A difference engine is an automatic mechanical calculator designed to tabulate polynomial functions. (~1822)</a:t>
            </a:r>
          </a:p>
          <a:p>
            <a:r>
              <a:rPr lang="en-CA" dirty="0"/>
              <a:t>A mathematician, philosopher, inventor and mechanical engineer, Babbage originated the concept of a digital programmable computer.</a:t>
            </a:r>
          </a:p>
          <a:p>
            <a:r>
              <a:rPr lang="en-US" dirty="0"/>
              <a:t>“father of the computer“</a:t>
            </a:r>
          </a:p>
          <a:p>
            <a:r>
              <a:rPr lang="en-CA" dirty="0"/>
              <a:t>In 1991, a functioning difference engine was constructed from Babbage's original plans. </a:t>
            </a:r>
            <a:endParaRPr lang="en-US" dirty="0"/>
          </a:p>
          <a:p>
            <a:endParaRPr lang="en-CA" dirty="0"/>
          </a:p>
        </p:txBody>
      </p:sp>
      <p:sp>
        <p:nvSpPr>
          <p:cNvPr id="4" name="Slide Number Placeholder 3">
            <a:extLst>
              <a:ext uri="{FF2B5EF4-FFF2-40B4-BE49-F238E27FC236}">
                <a16:creationId xmlns:a16="http://schemas.microsoft.com/office/drawing/2014/main" id="{F7402121-C85D-46B9-905D-550B2E7EEFD8}"/>
              </a:ext>
            </a:extLst>
          </p:cNvPr>
          <p:cNvSpPr>
            <a:spLocks noGrp="1"/>
          </p:cNvSpPr>
          <p:nvPr>
            <p:ph type="sldNum" sz="quarter" idx="12"/>
          </p:nvPr>
        </p:nvSpPr>
        <p:spPr/>
        <p:txBody>
          <a:bodyPr/>
          <a:lstStyle/>
          <a:p>
            <a:r>
              <a:rPr lang="en-US" dirty="0"/>
              <a:t> </a:t>
            </a:r>
          </a:p>
        </p:txBody>
      </p:sp>
      <p:sp>
        <p:nvSpPr>
          <p:cNvPr id="5" name="Title 1">
            <a:extLst>
              <a:ext uri="{FF2B5EF4-FFF2-40B4-BE49-F238E27FC236}">
                <a16:creationId xmlns:a16="http://schemas.microsoft.com/office/drawing/2014/main" id="{CF5220DD-D827-4F25-8E13-3A066AF78CBE}"/>
              </a:ext>
            </a:extLst>
          </p:cNvPr>
          <p:cNvSpPr txBox="1">
            <a:spLocks/>
          </p:cNvSpPr>
          <p:nvPr/>
        </p:nvSpPr>
        <p:spPr>
          <a:xfrm>
            <a:off x="421971" y="469934"/>
            <a:ext cx="7293279" cy="775049"/>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2700" dirty="0">
                <a:latin typeface="+mn-lt"/>
              </a:rPr>
              <a:t>Difference Engine (Charles Babbage)</a:t>
            </a:r>
          </a:p>
        </p:txBody>
      </p:sp>
      <p:pic>
        <p:nvPicPr>
          <p:cNvPr id="1026" name="Picture 2" descr="The Babbage Difference Engine, invented in the late 1800s : EngineeringPorn">
            <a:extLst>
              <a:ext uri="{FF2B5EF4-FFF2-40B4-BE49-F238E27FC236}">
                <a16:creationId xmlns:a16="http://schemas.microsoft.com/office/drawing/2014/main" id="{522419E6-4747-4271-8186-D228561EAC9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213781" y="3651869"/>
            <a:ext cx="3874269" cy="21738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0,000 Years Later... - NaturPhilosophie">
            <a:extLst>
              <a:ext uri="{FF2B5EF4-FFF2-40B4-BE49-F238E27FC236}">
                <a16:creationId xmlns:a16="http://schemas.microsoft.com/office/drawing/2014/main" id="{9D885150-5391-46EE-847A-131D561D83A9}"/>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213781" y="1823070"/>
            <a:ext cx="22860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0777424-BCBF-4C47-80A4-37A3F7B94293}"/>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387529" y="1708770"/>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1811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E9C0F-023E-4A6D-B253-DC44E8A2C439}"/>
              </a:ext>
            </a:extLst>
          </p:cNvPr>
          <p:cNvSpPr>
            <a:spLocks noGrp="1"/>
          </p:cNvSpPr>
          <p:nvPr>
            <p:ph type="title"/>
          </p:nvPr>
        </p:nvSpPr>
        <p:spPr/>
        <p:txBody>
          <a:bodyPr/>
          <a:lstStyle/>
          <a:p>
            <a:r>
              <a:rPr lang="en-US"/>
              <a:t>Computers – Difference Engine</a:t>
            </a:r>
          </a:p>
        </p:txBody>
      </p:sp>
      <p:pic>
        <p:nvPicPr>
          <p:cNvPr id="20483" name="Picture 13">
            <a:extLst>
              <a:ext uri="{FF2B5EF4-FFF2-40B4-BE49-F238E27FC236}">
                <a16:creationId xmlns:a16="http://schemas.microsoft.com/office/drawing/2014/main" id="{DE562C13-6734-470B-B88E-94286DCFF777}"/>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a:stretch/>
        </p:blipFill>
        <p:spPr>
          <a:xfrm>
            <a:off x="1335485" y="1354138"/>
            <a:ext cx="6090442" cy="4822825"/>
          </a:xfrm>
        </p:spPr>
      </p:pic>
      <p:sp>
        <p:nvSpPr>
          <p:cNvPr id="3" name="Slide Number Placeholder 2">
            <a:extLst>
              <a:ext uri="{FF2B5EF4-FFF2-40B4-BE49-F238E27FC236}">
                <a16:creationId xmlns:a16="http://schemas.microsoft.com/office/drawing/2014/main" id="{B5DC3345-2D92-44D5-B76D-CB93B76DD60C}"/>
              </a:ext>
            </a:extLst>
          </p:cNvPr>
          <p:cNvSpPr>
            <a:spLocks noGrp="1"/>
          </p:cNvSpPr>
          <p:nvPr>
            <p:ph type="sldNum" sz="quarter" idx="12"/>
          </p:nvPr>
        </p:nvSpPr>
        <p:spPr/>
        <p:txBody>
          <a:bodyPr/>
          <a:lstStyle/>
          <a:p>
            <a:fld id="{5C35FCF4-C3EF-BD43-82E0-05BC237DAD2A}" type="slidenum">
              <a:rPr lang="en-US"/>
              <a:pPr/>
              <a:t>5</a:t>
            </a:fld>
            <a:endParaRPr lang="en-US"/>
          </a:p>
        </p:txBody>
      </p:sp>
    </p:spTree>
    <p:extLst>
      <p:ext uri="{BB962C8B-B14F-4D97-AF65-F5344CB8AC3E}">
        <p14:creationId xmlns:p14="http://schemas.microsoft.com/office/powerpoint/2010/main" val="2749675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700C6-CA8E-44C1-A4C5-A7E56FA0BB20}"/>
              </a:ext>
            </a:extLst>
          </p:cNvPr>
          <p:cNvSpPr>
            <a:spLocks noGrp="1"/>
          </p:cNvSpPr>
          <p:nvPr>
            <p:ph type="title"/>
          </p:nvPr>
        </p:nvSpPr>
        <p:spPr>
          <a:xfrm>
            <a:off x="628650" y="327419"/>
            <a:ext cx="7886700" cy="874589"/>
          </a:xfrm>
        </p:spPr>
        <p:txBody>
          <a:bodyPr>
            <a:normAutofit/>
          </a:bodyPr>
          <a:lstStyle/>
          <a:p>
            <a:r>
              <a:rPr lang="en-US" dirty="0"/>
              <a:t> </a:t>
            </a:r>
            <a:r>
              <a:rPr lang="en-US" sz="4400" dirty="0"/>
              <a:t>Ada Lovelace (</a:t>
            </a:r>
            <a:r>
              <a:rPr lang="en-US" b="0" i="0" dirty="0">
                <a:effectLst/>
              </a:rPr>
              <a:t>1815 –1852)</a:t>
            </a:r>
            <a:endParaRPr lang="en-US" dirty="0"/>
          </a:p>
        </p:txBody>
      </p:sp>
      <p:sp>
        <p:nvSpPr>
          <p:cNvPr id="4" name="Content Placeholder 3">
            <a:extLst>
              <a:ext uri="{FF2B5EF4-FFF2-40B4-BE49-F238E27FC236}">
                <a16:creationId xmlns:a16="http://schemas.microsoft.com/office/drawing/2014/main" id="{9824161A-9033-4991-876C-C05B0E7A81A1}"/>
              </a:ext>
            </a:extLst>
          </p:cNvPr>
          <p:cNvSpPr>
            <a:spLocks noGrp="1"/>
          </p:cNvSpPr>
          <p:nvPr>
            <p:ph idx="1"/>
          </p:nvPr>
        </p:nvSpPr>
        <p:spPr>
          <a:xfrm>
            <a:off x="628651" y="1354015"/>
            <a:ext cx="4829470" cy="4822948"/>
          </a:xfrm>
        </p:spPr>
        <p:txBody>
          <a:bodyPr>
            <a:normAutofit lnSpcReduction="10000"/>
          </a:bodyPr>
          <a:lstStyle/>
          <a:p>
            <a:r>
              <a:rPr lang="en-US" dirty="0"/>
              <a:t>Mathematician and writer</a:t>
            </a:r>
          </a:p>
          <a:p>
            <a:endParaRPr lang="en-US" dirty="0"/>
          </a:p>
          <a:p>
            <a:r>
              <a:rPr lang="en-US" dirty="0"/>
              <a:t>Daughter of Lord Byron (*interesting fellow*)</a:t>
            </a:r>
          </a:p>
          <a:p>
            <a:r>
              <a:rPr lang="en-US" dirty="0"/>
              <a:t>Worked with Charles Babbage</a:t>
            </a:r>
          </a:p>
          <a:p>
            <a:endParaRPr lang="en-US" dirty="0"/>
          </a:p>
          <a:p>
            <a:r>
              <a:rPr lang="en-US" dirty="0"/>
              <a:t>“The first programmer”</a:t>
            </a:r>
          </a:p>
          <a:p>
            <a:endParaRPr lang="en-US" dirty="0"/>
          </a:p>
          <a:p>
            <a:r>
              <a:rPr lang="en-US" dirty="0"/>
              <a:t>Early philosophy of computer science (The effects of technology on people)</a:t>
            </a:r>
          </a:p>
          <a:p>
            <a:pPr marL="0" indent="0">
              <a:buNone/>
            </a:pPr>
            <a:endParaRPr lang="en-CA" dirty="0"/>
          </a:p>
        </p:txBody>
      </p:sp>
      <p:sp>
        <p:nvSpPr>
          <p:cNvPr id="3" name="Slide Number Placeholder 2">
            <a:extLst>
              <a:ext uri="{FF2B5EF4-FFF2-40B4-BE49-F238E27FC236}">
                <a16:creationId xmlns:a16="http://schemas.microsoft.com/office/drawing/2014/main" id="{6061CF62-EEC5-47F2-BD74-38DFE5F64853}"/>
              </a:ext>
            </a:extLst>
          </p:cNvPr>
          <p:cNvSpPr>
            <a:spLocks noGrp="1"/>
          </p:cNvSpPr>
          <p:nvPr>
            <p:ph type="sldNum" sz="quarter" idx="12"/>
          </p:nvPr>
        </p:nvSpPr>
        <p:spPr/>
        <p:txBody>
          <a:bodyPr/>
          <a:lstStyle/>
          <a:p>
            <a:r>
              <a:rPr lang="en-US" dirty="0"/>
              <a:t> </a:t>
            </a:r>
          </a:p>
        </p:txBody>
      </p:sp>
      <p:sp>
        <p:nvSpPr>
          <p:cNvPr id="5" name="Title 1">
            <a:extLst>
              <a:ext uri="{FF2B5EF4-FFF2-40B4-BE49-F238E27FC236}">
                <a16:creationId xmlns:a16="http://schemas.microsoft.com/office/drawing/2014/main" id="{9E4A8566-86DA-4218-B7D4-7A097DF31F7F}"/>
              </a:ext>
            </a:extLst>
          </p:cNvPr>
          <p:cNvSpPr txBox="1">
            <a:spLocks/>
          </p:cNvSpPr>
          <p:nvPr/>
        </p:nvSpPr>
        <p:spPr>
          <a:xfrm>
            <a:off x="421971" y="1205226"/>
            <a:ext cx="7293279" cy="775049"/>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endParaRPr lang="en-US" sz="2700" b="1" dirty="0">
              <a:solidFill>
                <a:srgbClr val="E32726"/>
              </a:solidFill>
              <a:latin typeface="+mn-lt"/>
            </a:endParaRPr>
          </a:p>
        </p:txBody>
      </p:sp>
      <p:pic>
        <p:nvPicPr>
          <p:cNvPr id="7" name="Picture 6" descr="A person wearing a costume&#10;&#10;Description automatically generated">
            <a:extLst>
              <a:ext uri="{FF2B5EF4-FFF2-40B4-BE49-F238E27FC236}">
                <a16:creationId xmlns:a16="http://schemas.microsoft.com/office/drawing/2014/main" id="{0356D881-FF20-465B-A524-BEA0935AF28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307334" y="1536569"/>
            <a:ext cx="2648034" cy="3803790"/>
          </a:xfrm>
          <a:prstGeom prst="rect">
            <a:avLst/>
          </a:prstGeom>
        </p:spPr>
      </p:pic>
      <p:sp>
        <p:nvSpPr>
          <p:cNvPr id="8" name="TextBox 7">
            <a:extLst>
              <a:ext uri="{FF2B5EF4-FFF2-40B4-BE49-F238E27FC236}">
                <a16:creationId xmlns:a16="http://schemas.microsoft.com/office/drawing/2014/main" id="{B2AFE000-B939-496B-9ACE-AE4464C07109}"/>
              </a:ext>
            </a:extLst>
          </p:cNvPr>
          <p:cNvSpPr txBox="1"/>
          <p:nvPr/>
        </p:nvSpPr>
        <p:spPr>
          <a:xfrm>
            <a:off x="5307333" y="5378159"/>
            <a:ext cx="2638640" cy="196208"/>
          </a:xfrm>
          <a:prstGeom prst="rect">
            <a:avLst/>
          </a:prstGeom>
          <a:noFill/>
        </p:spPr>
        <p:txBody>
          <a:bodyPr wrap="square" rtlCol="0">
            <a:spAutoFit/>
          </a:bodyPr>
          <a:lstStyle/>
          <a:p>
            <a:r>
              <a:rPr lang="en-CA" sz="675" dirty="0">
                <a:hlinkClick r:id="rId4" tooltip="https://en.wikipedia.org/wiki/Ada_Lovelace"/>
              </a:rPr>
              <a:t>This Photo</a:t>
            </a:r>
            <a:r>
              <a:rPr lang="en-CA" sz="675" dirty="0"/>
              <a:t> by Unknown Author is licensed under </a:t>
            </a:r>
            <a:r>
              <a:rPr lang="en-CA" sz="675" dirty="0">
                <a:hlinkClick r:id="rId5" tooltip="https://creativecommons.org/licenses/by-sa/3.0/"/>
              </a:rPr>
              <a:t>CC BY-SA</a:t>
            </a:r>
            <a:endParaRPr lang="en-CA" sz="675" dirty="0"/>
          </a:p>
        </p:txBody>
      </p:sp>
    </p:spTree>
    <p:extLst>
      <p:ext uri="{BB962C8B-B14F-4D97-AF65-F5344CB8AC3E}">
        <p14:creationId xmlns:p14="http://schemas.microsoft.com/office/powerpoint/2010/main" val="3256804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700C6-CA8E-44C1-A4C5-A7E56FA0BB20}"/>
              </a:ext>
            </a:extLst>
          </p:cNvPr>
          <p:cNvSpPr>
            <a:spLocks noGrp="1"/>
          </p:cNvSpPr>
          <p:nvPr>
            <p:ph type="title"/>
          </p:nvPr>
        </p:nvSpPr>
        <p:spPr/>
        <p:txBody>
          <a:bodyPr/>
          <a:lstStyle/>
          <a:p>
            <a:r>
              <a:rPr lang="en-US" dirty="0"/>
              <a:t>Alan Turing (1912 – 1954)</a:t>
            </a:r>
          </a:p>
        </p:txBody>
      </p:sp>
      <p:sp>
        <p:nvSpPr>
          <p:cNvPr id="3" name="Content Placeholder 2">
            <a:extLst>
              <a:ext uri="{FF2B5EF4-FFF2-40B4-BE49-F238E27FC236}">
                <a16:creationId xmlns:a16="http://schemas.microsoft.com/office/drawing/2014/main" id="{52E2AE63-E96A-4173-AEAA-2D7FF289772B}"/>
              </a:ext>
            </a:extLst>
          </p:cNvPr>
          <p:cNvSpPr>
            <a:spLocks noGrp="1"/>
          </p:cNvSpPr>
          <p:nvPr>
            <p:ph idx="1"/>
          </p:nvPr>
        </p:nvSpPr>
        <p:spPr>
          <a:xfrm>
            <a:off x="628650" y="1354015"/>
            <a:ext cx="4358129" cy="4822948"/>
          </a:xfrm>
        </p:spPr>
        <p:txBody>
          <a:bodyPr>
            <a:normAutofit fontScale="92500" lnSpcReduction="10000"/>
          </a:bodyPr>
          <a:lstStyle/>
          <a:p>
            <a:r>
              <a:rPr lang="en-US" dirty="0"/>
              <a:t>Father of Computer Science and Artificial Intelligence</a:t>
            </a:r>
          </a:p>
          <a:p>
            <a:endParaRPr lang="en-US" dirty="0"/>
          </a:p>
          <a:p>
            <a:r>
              <a:rPr lang="en-US" dirty="0"/>
              <a:t>Worked at Bletchley Park (broke Nazi encryption code)</a:t>
            </a:r>
          </a:p>
          <a:p>
            <a:endParaRPr lang="en-US" dirty="0"/>
          </a:p>
          <a:p>
            <a:r>
              <a:rPr lang="en-US" dirty="0"/>
              <a:t>Mathematician, logician, computer scientist, philosopher, cryptanalyst </a:t>
            </a:r>
          </a:p>
          <a:p>
            <a:endParaRPr lang="en-US" dirty="0"/>
          </a:p>
          <a:p>
            <a:r>
              <a:rPr lang="en-US" dirty="0"/>
              <a:t>Proposed: Turing Machine, Turing Test</a:t>
            </a:r>
          </a:p>
          <a:p>
            <a:endParaRPr lang="en-US" dirty="0"/>
          </a:p>
          <a:p>
            <a:endParaRPr lang="en-US" dirty="0"/>
          </a:p>
          <a:p>
            <a:endParaRPr lang="en-US" dirty="0"/>
          </a:p>
          <a:p>
            <a:endParaRPr lang="en-CA" dirty="0"/>
          </a:p>
        </p:txBody>
      </p:sp>
      <p:pic>
        <p:nvPicPr>
          <p:cNvPr id="9" name="Picture 8">
            <a:extLst>
              <a:ext uri="{FF2B5EF4-FFF2-40B4-BE49-F238E27FC236}">
                <a16:creationId xmlns:a16="http://schemas.microsoft.com/office/drawing/2014/main" id="{463ABE4D-CE16-39A6-5564-FDA126EE401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052767" y="1947722"/>
            <a:ext cx="2350675" cy="3200400"/>
          </a:xfrm>
          <a:prstGeom prst="rect">
            <a:avLst/>
          </a:prstGeom>
        </p:spPr>
      </p:pic>
      <p:sp>
        <p:nvSpPr>
          <p:cNvPr id="10" name="TextBox 9">
            <a:extLst>
              <a:ext uri="{FF2B5EF4-FFF2-40B4-BE49-F238E27FC236}">
                <a16:creationId xmlns:a16="http://schemas.microsoft.com/office/drawing/2014/main" id="{0E4E9041-0E06-4C6B-BC97-C8B8CF3E2ACA}"/>
              </a:ext>
            </a:extLst>
          </p:cNvPr>
          <p:cNvSpPr txBox="1"/>
          <p:nvPr/>
        </p:nvSpPr>
        <p:spPr>
          <a:xfrm>
            <a:off x="5052767" y="5205272"/>
            <a:ext cx="2216921" cy="338554"/>
          </a:xfrm>
          <a:prstGeom prst="rect">
            <a:avLst/>
          </a:prstGeom>
          <a:noFill/>
        </p:spPr>
        <p:txBody>
          <a:bodyPr wrap="square" rtlCol="0">
            <a:spAutoFit/>
          </a:bodyPr>
          <a:lstStyle/>
          <a:p>
            <a:r>
              <a:rPr lang="en-CA" sz="800" dirty="0">
                <a:hlinkClick r:id="rId4" tooltip="https://en.wikipedia.org/wiki/Alan_Turing"/>
              </a:rPr>
              <a:t>This Photo</a:t>
            </a:r>
            <a:r>
              <a:rPr lang="en-CA" sz="800" dirty="0"/>
              <a:t> by Unknown Author is licensed under </a:t>
            </a:r>
            <a:r>
              <a:rPr lang="en-CA" sz="800" dirty="0">
                <a:hlinkClick r:id="rId5" tooltip="https://creativecommons.org/licenses/by-sa/3.0/"/>
              </a:rPr>
              <a:t>CC BY-SA</a:t>
            </a:r>
            <a:endParaRPr lang="en-CA" sz="800" dirty="0"/>
          </a:p>
        </p:txBody>
      </p:sp>
    </p:spTree>
    <p:extLst>
      <p:ext uri="{BB962C8B-B14F-4D97-AF65-F5344CB8AC3E}">
        <p14:creationId xmlns:p14="http://schemas.microsoft.com/office/powerpoint/2010/main" val="335488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B56D9-6F6A-4654-9AAA-7B98F8E8D07B}"/>
              </a:ext>
            </a:extLst>
          </p:cNvPr>
          <p:cNvSpPr>
            <a:spLocks noGrp="1"/>
          </p:cNvSpPr>
          <p:nvPr>
            <p:ph type="title"/>
          </p:nvPr>
        </p:nvSpPr>
        <p:spPr/>
        <p:txBody>
          <a:bodyPr/>
          <a:lstStyle/>
          <a:p>
            <a:r>
              <a:rPr lang="en-US" dirty="0"/>
              <a:t>Turing Test: Discussion of AI</a:t>
            </a:r>
          </a:p>
        </p:txBody>
      </p:sp>
      <p:pic>
        <p:nvPicPr>
          <p:cNvPr id="4" name="Online Media 3">
            <a:hlinkClick r:id="" action="ppaction://media"/>
            <a:extLst>
              <a:ext uri="{FF2B5EF4-FFF2-40B4-BE49-F238E27FC236}">
                <a16:creationId xmlns:a16="http://schemas.microsoft.com/office/drawing/2014/main" id="{D6D8D5DC-E3A9-470C-8784-EF413CAAAC2F}"/>
              </a:ext>
            </a:extLst>
          </p:cNvPr>
          <p:cNvPicPr>
            <a:picLocks noGrp="1" noRot="1" noChangeAspect="1"/>
          </p:cNvPicPr>
          <p:nvPr>
            <p:ph idx="1"/>
            <a:videoFile r:link="rId1"/>
          </p:nvPr>
        </p:nvPicPr>
        <p:blipFill>
          <a:blip r:embed="rId3"/>
          <a:stretch>
            <a:fillRect/>
          </a:stretch>
        </p:blipFill>
        <p:spPr>
          <a:xfrm>
            <a:off x="248917" y="1239715"/>
            <a:ext cx="8008963" cy="4505042"/>
          </a:xfrm>
          <a:prstGeom prst="rect">
            <a:avLst/>
          </a:prstGeom>
        </p:spPr>
      </p:pic>
      <p:sp>
        <p:nvSpPr>
          <p:cNvPr id="5" name="TextBox 4">
            <a:extLst>
              <a:ext uri="{FF2B5EF4-FFF2-40B4-BE49-F238E27FC236}">
                <a16:creationId xmlns:a16="http://schemas.microsoft.com/office/drawing/2014/main" id="{8379BF7F-C74D-4667-8ABE-4F628863CDC1}"/>
              </a:ext>
            </a:extLst>
          </p:cNvPr>
          <p:cNvSpPr txBox="1"/>
          <p:nvPr/>
        </p:nvSpPr>
        <p:spPr>
          <a:xfrm>
            <a:off x="2436829" y="5813684"/>
            <a:ext cx="4572000" cy="261610"/>
          </a:xfrm>
          <a:prstGeom prst="rect">
            <a:avLst/>
          </a:prstGeom>
          <a:noFill/>
        </p:spPr>
        <p:txBody>
          <a:bodyPr wrap="square">
            <a:spAutoFit/>
          </a:bodyPr>
          <a:lstStyle/>
          <a:p>
            <a:r>
              <a:rPr lang="en-CA" sz="1050" dirty="0"/>
              <a:t>https://www.youtube.com/watch?v=sXx-PpEBR7k</a:t>
            </a:r>
          </a:p>
        </p:txBody>
      </p:sp>
    </p:spTree>
    <p:extLst>
      <p:ext uri="{BB962C8B-B14F-4D97-AF65-F5344CB8AC3E}">
        <p14:creationId xmlns:p14="http://schemas.microsoft.com/office/powerpoint/2010/main" val="3738901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81D42-0E3A-452F-8D29-E5AED956F5A6}"/>
              </a:ext>
            </a:extLst>
          </p:cNvPr>
          <p:cNvSpPr>
            <a:spLocks noGrp="1"/>
          </p:cNvSpPr>
          <p:nvPr>
            <p:ph type="title"/>
          </p:nvPr>
        </p:nvSpPr>
        <p:spPr/>
        <p:txBody>
          <a:bodyPr vert="horz" lIns="68580" tIns="34290" rIns="68580" bIns="34290" rtlCol="0" anchor="b">
            <a:normAutofit/>
          </a:bodyPr>
          <a:lstStyle/>
          <a:p>
            <a:pPr>
              <a:defRPr/>
            </a:pPr>
            <a:r>
              <a:rPr lang="en-US" sz="3600" dirty="0"/>
              <a:t>Computers – ENIAC (1945)</a:t>
            </a:r>
          </a:p>
        </p:txBody>
      </p:sp>
      <p:pic>
        <p:nvPicPr>
          <p:cNvPr id="26628" name="Picture 4">
            <a:extLst>
              <a:ext uri="{FF2B5EF4-FFF2-40B4-BE49-F238E27FC236}">
                <a16:creationId xmlns:a16="http://schemas.microsoft.com/office/drawing/2014/main" id="{E5DFAEE0-0376-43FB-BAD4-8D3AD2B1CEA0}"/>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tretch/>
        </p:blipFill>
        <p:spPr bwMode="auto">
          <a:xfrm>
            <a:off x="2809187" y="1536568"/>
            <a:ext cx="5218387" cy="431988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05974680-3963-3EE9-C4DA-71D718500213}"/>
              </a:ext>
            </a:extLst>
          </p:cNvPr>
          <p:cNvSpPr txBox="1"/>
          <p:nvPr/>
        </p:nvSpPr>
        <p:spPr>
          <a:xfrm>
            <a:off x="490195" y="1536568"/>
            <a:ext cx="2149310"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a:t>The first programmable, electronic, general-purpose digital computer</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 167 sq meters</a:t>
            </a:r>
            <a:endParaRPr lang="en-CA" sz="2000" dirty="0"/>
          </a:p>
        </p:txBody>
      </p:sp>
    </p:spTree>
    <p:extLst>
      <p:ext uri="{BB962C8B-B14F-4D97-AF65-F5344CB8AC3E}">
        <p14:creationId xmlns:p14="http://schemas.microsoft.com/office/powerpoint/2010/main" val="155672501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147</TotalTime>
  <Words>1575</Words>
  <Application>Microsoft Office PowerPoint</Application>
  <PresentationFormat>On-screen Show (4:3)</PresentationFormat>
  <Paragraphs>164</Paragraphs>
  <Slides>24</Slides>
  <Notes>15</Notes>
  <HiddenSlides>2</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Calibri Light</vt:lpstr>
      <vt:lpstr>nimbus-sans</vt:lpstr>
      <vt:lpstr>Söhne</vt:lpstr>
      <vt:lpstr>Office Theme</vt:lpstr>
      <vt:lpstr>History of Computers</vt:lpstr>
      <vt:lpstr>History of Computers</vt:lpstr>
      <vt:lpstr>Abacus  inv. ~300-400 B.C</vt:lpstr>
      <vt:lpstr> </vt:lpstr>
      <vt:lpstr>Computers – Difference Engine</vt:lpstr>
      <vt:lpstr> Ada Lovelace (1815 –1852)</vt:lpstr>
      <vt:lpstr>Alan Turing (1912 – 1954)</vt:lpstr>
      <vt:lpstr>Turing Test: Discussion of AI</vt:lpstr>
      <vt:lpstr>Computers – ENIAC (1945)</vt:lpstr>
      <vt:lpstr>Modern Computers</vt:lpstr>
      <vt:lpstr>Modern Computers</vt:lpstr>
      <vt:lpstr>Modern Computers</vt:lpstr>
      <vt:lpstr>Modern Computers</vt:lpstr>
      <vt:lpstr>John von Neumann</vt:lpstr>
      <vt:lpstr>James Gosling – Founder of the Java Programming Language </vt:lpstr>
      <vt:lpstr>Operating Systems</vt:lpstr>
      <vt:lpstr>Operating Systems</vt:lpstr>
      <vt:lpstr>OS: Microsoft Windows</vt:lpstr>
      <vt:lpstr>Apple Mac / OS X / macOS</vt:lpstr>
      <vt:lpstr>Linux</vt:lpstr>
      <vt:lpstr>Linux</vt:lpstr>
      <vt:lpstr>Linux</vt:lpstr>
      <vt:lpstr>Linux file system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 Zhao</dc:creator>
  <cp:lastModifiedBy>Fahim Anzum</cp:lastModifiedBy>
  <cp:revision>486</cp:revision>
  <dcterms:created xsi:type="dcterms:W3CDTF">2022-01-09T20:50:15Z</dcterms:created>
  <dcterms:modified xsi:type="dcterms:W3CDTF">2023-09-08T12:37:09Z</dcterms:modified>
</cp:coreProperties>
</file>